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Roboto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33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14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868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07be9a34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07be9a34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96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207be9a34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207be9a34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498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fa1623ac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fa1623ac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819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fa1623ac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fa1623ac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631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fa1623ac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1fa1623ac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962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fa1623ac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fa1623ac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600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fa1623ac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fa1623ac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203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fa1623ac3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fa1623ac3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084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fa1623ac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1fa1623ac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62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04c350d35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04c350d35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8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204c350d35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204c350d35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071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04c350d35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04c350d35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280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04c350d35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04c350d35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5429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04c350d35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04c350d35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98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204c350d3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204c350d35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533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04c350d35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04c350d35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709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07be9a3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207be9a3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489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…. PARTIAMO DALLA COSTITUZIONE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50"/>
              <a:t>giovedì 7 aprile 2022  Auditorium Mussini</a:t>
            </a:r>
            <a:endParaRPr sz="2650"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90525" y="2789125"/>
            <a:ext cx="3772500" cy="18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it" sz="1940" b="1">
                <a:solidFill>
                  <a:srgbClr val="38761D"/>
                </a:solidFill>
              </a:rPr>
              <a:t>I Principi Fondamentali della Costituzione Italiana: proposta di un percorso didattico alla Scuola Primaria - classe quinta e classe prima -</a:t>
            </a:r>
            <a:endParaRPr sz="1940" b="1">
              <a:solidFill>
                <a:srgbClr val="38761D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1540"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9025" y="489663"/>
            <a:ext cx="2556775" cy="35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 txBox="1"/>
          <p:nvPr/>
        </p:nvSpPr>
        <p:spPr>
          <a:xfrm>
            <a:off x="2707975" y="4400500"/>
            <a:ext cx="231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Elisabetta Parea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-9375" y="259550"/>
            <a:ext cx="8222100" cy="10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Incontro con la Presidente dell’Ass. L’articolo 3   </a:t>
            </a:r>
            <a:endParaRPr dirty="0"/>
          </a:p>
        </p:txBody>
      </p:sp>
      <p:sp>
        <p:nvSpPr>
          <p:cNvPr id="161" name="Google Shape;161;p22"/>
          <p:cNvSpPr txBox="1">
            <a:spLocks noGrp="1"/>
          </p:cNvSpPr>
          <p:nvPr>
            <p:ph type="body" idx="1"/>
          </p:nvPr>
        </p:nvSpPr>
        <p:spPr>
          <a:xfrm>
            <a:off x="189875" y="1663925"/>
            <a:ext cx="8222100" cy="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Prof. Amalia Trifogli membro del Direttivo del Coordinamento del Volontariato di Vigevano </a:t>
            </a:r>
            <a:endParaRPr/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7324" y="2571750"/>
            <a:ext cx="4393276" cy="24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4419963" y="2061950"/>
            <a:ext cx="484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Ha raccontato l'impegno delle associazioni di volontariato </a:t>
            </a:r>
            <a:endParaRPr/>
          </a:p>
        </p:txBody>
      </p:sp>
      <p:sp>
        <p:nvSpPr>
          <p:cNvPr id="164" name="Google Shape;164;p22"/>
          <p:cNvSpPr txBox="1"/>
          <p:nvPr/>
        </p:nvSpPr>
        <p:spPr>
          <a:xfrm rot="-392291">
            <a:off x="11565" y="4294942"/>
            <a:ext cx="3451448" cy="4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Impegno sociale in diversi ambiti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50" y="2296325"/>
            <a:ext cx="2338073" cy="17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0325" y="2093525"/>
            <a:ext cx="1704607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8865" y="157075"/>
            <a:ext cx="1376825" cy="138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5102" y="4099750"/>
            <a:ext cx="1709198" cy="102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0" y="672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Articolo 4: il lavoro come diritto e dovere</a:t>
            </a:r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body" idx="1"/>
          </p:nvPr>
        </p:nvSpPr>
        <p:spPr>
          <a:xfrm>
            <a:off x="234400" y="2814475"/>
            <a:ext cx="2981100" cy="17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E’ importante il lavoro materiale e intellettuale, che concorre al progresso materiale o spirituale della società</a:t>
            </a:r>
            <a:endParaRPr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84319">
            <a:off x="6320150" y="1998148"/>
            <a:ext cx="2591800" cy="296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74549">
            <a:off x="4572002" y="834928"/>
            <a:ext cx="2019550" cy="269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2611050" y="41766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Pagare le tasse è dovere di tutti per garantire i servizi che lo Stato dà a tutti i cittadini</a:t>
            </a:r>
            <a:endParaRPr/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575" y="919300"/>
            <a:ext cx="3919476" cy="17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46446">
            <a:off x="7523484" y="-5525"/>
            <a:ext cx="1405641" cy="198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95875" y="68300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Articoli 5, 7, 8, 9</a:t>
            </a:r>
            <a:endParaRPr/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576" y="68301"/>
            <a:ext cx="3676075" cy="24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75" y="701688"/>
            <a:ext cx="4888350" cy="347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4146" y="3099500"/>
            <a:ext cx="4009875" cy="17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3350" y="2571750"/>
            <a:ext cx="2051625" cy="19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42451" cy="32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4900" y="396475"/>
            <a:ext cx="3150700" cy="331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">
            <a:off x="2969762" y="2692218"/>
            <a:ext cx="3204474" cy="235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088300"/>
            <a:ext cx="2439500" cy="19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1975" y="160625"/>
            <a:ext cx="2172250" cy="165429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 txBox="1"/>
          <p:nvPr/>
        </p:nvSpPr>
        <p:spPr>
          <a:xfrm>
            <a:off x="6620750" y="4203425"/>
            <a:ext cx="733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Roboto"/>
                <a:ea typeface="Roboto"/>
                <a:cs typeface="Roboto"/>
                <a:sym typeface="Roboto"/>
              </a:rPr>
              <a:t>CLASSE 5^ A.S. 20/21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xfrm>
            <a:off x="4111300" y="134300"/>
            <a:ext cx="2039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Articolo 2</a:t>
            </a:r>
            <a:endParaRPr/>
          </a:p>
        </p:txBody>
      </p:sp>
      <p:sp>
        <p:nvSpPr>
          <p:cNvPr id="204" name="Google Shape;204;p26"/>
          <p:cNvSpPr txBox="1"/>
          <p:nvPr/>
        </p:nvSpPr>
        <p:spPr>
          <a:xfrm>
            <a:off x="6083550" y="61777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/>
              <a:t>Il percorso di Educazione Civica in classe 1^ quest’anno ha preso spunto dall'Articolo 2, riflettendo sui </a:t>
            </a:r>
            <a:r>
              <a:rPr lang="it" sz="1500" b="1"/>
              <a:t>Diritti dell'Infanzia</a:t>
            </a:r>
            <a:endParaRPr sz="1500" b="1"/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400" y="9050"/>
            <a:ext cx="2323300" cy="16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1852750"/>
            <a:ext cx="2250527" cy="31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4927" y="1852750"/>
            <a:ext cx="2259613" cy="31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6940" y="1878375"/>
            <a:ext cx="2481370" cy="311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50" y="0"/>
            <a:ext cx="2873775" cy="3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9175" y="-107425"/>
            <a:ext cx="2261325" cy="194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500" y="3854300"/>
            <a:ext cx="2933350" cy="124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9450" y="1749975"/>
            <a:ext cx="2261325" cy="349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7200" y="0"/>
            <a:ext cx="2409600" cy="339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270475" y="107550"/>
            <a:ext cx="28050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Articolo 11</a:t>
            </a:r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511200" y="3578850"/>
            <a:ext cx="35445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L'attualità ci ha portato a riflettere con grande attenzione sull'Articolo 11 </a:t>
            </a:r>
            <a:endParaRPr/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4750" y="0"/>
            <a:ext cx="2172848" cy="161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4350" y="1053182"/>
            <a:ext cx="2805000" cy="402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050" y="805748"/>
            <a:ext cx="3424050" cy="25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552557">
            <a:off x="4296963" y="1812131"/>
            <a:ext cx="1800225" cy="151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8146" y="3344853"/>
            <a:ext cx="1946066" cy="161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79553">
            <a:off x="221770" y="3315265"/>
            <a:ext cx="1868136" cy="161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7614">
            <a:off x="163155" y="263275"/>
            <a:ext cx="2098296" cy="279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899" y="436437"/>
            <a:ext cx="4675149" cy="42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63362">
            <a:off x="7031925" y="174575"/>
            <a:ext cx="1861801" cy="24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1951" y="2670937"/>
            <a:ext cx="1960625" cy="2379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779505" y="4769818"/>
            <a:ext cx="2015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CLASSE 1^ A.S. 21/22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375" y="1671975"/>
            <a:ext cx="7695125" cy="34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0"/>
          <p:cNvSpPr txBox="1">
            <a:spLocks noGrp="1"/>
          </p:cNvSpPr>
          <p:nvPr>
            <p:ph type="title"/>
          </p:nvPr>
        </p:nvSpPr>
        <p:spPr>
          <a:xfrm>
            <a:off x="66450" y="381000"/>
            <a:ext cx="9011100" cy="15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“Una guerra è sempre la sconfitta dell'umanità. "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                                                                  </a:t>
            </a:r>
            <a:r>
              <a:rPr lang="it" sz="2977"/>
              <a:t>Papa Francesco</a:t>
            </a:r>
            <a:endParaRPr sz="297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377900" y="1892225"/>
            <a:ext cx="3207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/>
              <a:t>“Cari studenti, prendete in mano la Costituzione. E’ una buona lettura.”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400" b="1"/>
              <a:t>Sergio Mattarella</a:t>
            </a:r>
            <a:endParaRPr sz="2400" b="1"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375" y="1648338"/>
            <a:ext cx="2309434" cy="33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5209" y="152400"/>
            <a:ext cx="2536391" cy="2526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Settembre 2020 - classe 5^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Si ricomincia in presenza!</a:t>
            </a:r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5973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b="1"/>
              <a:t>Ogni regola ha una sua motivazione, una sua origine e una sua storia e, conoscendo questi elementi, possiamo comprendere meglio il valore della regola stessa e soprattutto l'importanza della sua applicazione.</a:t>
            </a:r>
            <a:endParaRPr b="1"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0875" y="1919075"/>
            <a:ext cx="2609850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5069950" y="3867700"/>
            <a:ext cx="3491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Roboto"/>
                <a:ea typeface="Roboto"/>
                <a:cs typeface="Roboto"/>
                <a:sym typeface="Roboto"/>
              </a:rPr>
              <a:t>Regole condivise, quindi, necessarie per permettere a tante persone di vivere insieme.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270450" y="214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L'Italia all'interno dell'Unione Europea</a:t>
            </a: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471900" y="185192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 6 a 27 Stati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membri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1957-2020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458 milioni di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abitanti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24 lingue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ufficiali</a:t>
            </a: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63660">
            <a:off x="5368145" y="1866009"/>
            <a:ext cx="3608507" cy="224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 descr="C:\Users\Elisabetta Parea\Desktop\SCANNER\U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25" y="982675"/>
            <a:ext cx="4066028" cy="409765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3873600" y="2571750"/>
            <a:ext cx="15711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Da 6 a 27 Stati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membri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1957-2020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458 milioni di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abitanti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24 lingue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ufficiali</a:t>
            </a:r>
            <a:endParaRPr sz="1600"/>
          </a:p>
        </p:txBody>
      </p:sp>
      <p:sp>
        <p:nvSpPr>
          <p:cNvPr id="95" name="Google Shape;95;p16"/>
          <p:cNvSpPr txBox="1"/>
          <p:nvPr/>
        </p:nvSpPr>
        <p:spPr>
          <a:xfrm>
            <a:off x="2283025" y="4686900"/>
            <a:ext cx="2108400" cy="29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latin typeface="Roboto"/>
                <a:ea typeface="Roboto"/>
                <a:cs typeface="Roboto"/>
                <a:sym typeface="Roboto"/>
              </a:rPr>
              <a:t>REGNO UNITO USCITO 31/01/2020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1665250" y="998150"/>
            <a:ext cx="22083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latin typeface="Roboto"/>
                <a:ea typeface="Roboto"/>
                <a:cs typeface="Roboto"/>
                <a:sym typeface="Roboto"/>
              </a:rPr>
              <a:t>2020→N. 27 PAESI</a:t>
            </a:r>
            <a:endParaRPr sz="15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163025" y="228325"/>
            <a:ext cx="3543600" cy="137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Pubblicazioni della Commissione Europea</a:t>
            </a:r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163025" y="1784775"/>
            <a:ext cx="6269700" cy="31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it" sz="1695" dirty="0"/>
              <a:t>L'</a:t>
            </a:r>
            <a:r>
              <a:rPr lang="it" sz="1695" b="1" dirty="0"/>
              <a:t>Unione Europea</a:t>
            </a:r>
            <a:r>
              <a:rPr lang="it" sz="1695" dirty="0"/>
              <a:t> è un'associazione di Paesi Europei che si si si si chiamano Stati Membri. </a:t>
            </a:r>
            <a:endParaRPr sz="1695" dirty="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1695" dirty="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it" sz="1695" dirty="0"/>
              <a:t>È stata fondata nel 1957.</a:t>
            </a:r>
            <a:endParaRPr sz="1695" dirty="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1695" dirty="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it" sz="1695" b="1" dirty="0"/>
              <a:t>I cittadini degli </a:t>
            </a:r>
            <a:r>
              <a:rPr lang="it" sz="1695" b="1" dirty="0"/>
              <a:t>S</a:t>
            </a:r>
            <a:r>
              <a:rPr lang="it" sz="1695" b="1" dirty="0" smtClean="0"/>
              <a:t>tati </a:t>
            </a:r>
            <a:r>
              <a:rPr lang="it" sz="1695" b="1" dirty="0"/>
              <a:t>dell'Unione Europea sono anche cittadini dell'Unione Europea: </a:t>
            </a:r>
            <a:r>
              <a:rPr lang="it" sz="1695" dirty="0"/>
              <a:t>tutti i cittadini dell'Unione Europea hanno il diritto di votare e di candidarsi alle elezioni del Parlamento Europeo e alle elezioni comunali, di spostarsi tra i paesi membri senza effettuare il controllo alle frontiere, di studiare, formarsi e lavorare in qualsiasi paese dell'Unione Europea. Dal 1987 infatti il programma </a:t>
            </a:r>
            <a:r>
              <a:rPr lang="it" sz="1695" b="1" dirty="0"/>
              <a:t>Erasmus+ </a:t>
            </a:r>
            <a:r>
              <a:rPr lang="it" sz="1695" dirty="0"/>
              <a:t>dà la possibilità a molti ragazzi europei di studiare, fare volontariato o lavorare all'estero.</a:t>
            </a:r>
            <a:endParaRPr sz="1695" dirty="0"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endParaRPr sz="1495" dirty="0"/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6899">
            <a:off x="7547375" y="80574"/>
            <a:ext cx="1495775" cy="212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5125" y="2266850"/>
            <a:ext cx="1945270" cy="27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7350" y="228328"/>
            <a:ext cx="2224550" cy="127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01418">
            <a:off x="5636109" y="489283"/>
            <a:ext cx="1777108" cy="1777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243600" y="1672950"/>
            <a:ext cx="4070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Parlamento Europeo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Consiglio Europeo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Consiglio dell'Unione Europea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Commissione Europea</a:t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6261" y="239550"/>
            <a:ext cx="3618263" cy="27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 descr="money coins illustration - Buscar con Google | Clipart black and white,  Clip art, Children imag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4450" y="3517675"/>
            <a:ext cx="1228725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61514">
            <a:off x="3627367" y="2832194"/>
            <a:ext cx="3966717" cy="187568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161150" y="0"/>
            <a:ext cx="5345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 Istituzioni che governano l'Unione Europea</a:t>
            </a:r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150" y="3120575"/>
            <a:ext cx="2699325" cy="20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8050" y="920675"/>
            <a:ext cx="2103926" cy="140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257050" y="228425"/>
            <a:ext cx="2845200" cy="95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 Costituzione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Italiana</a:t>
            </a:r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257050" y="1811625"/>
            <a:ext cx="36912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b="1"/>
              <a:t>”La Costituzione è la base su cui poggiano le nostre libertà, i nostri diritti e i nostri doveri. Nasce da una storia di popolo, segna un traguardo che il Paese ha conquistato, … indica una direzione nel cammino comune.”</a:t>
            </a:r>
            <a:endParaRPr sz="19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900" b="1"/>
              <a:t>Sergio Mattarella</a:t>
            </a:r>
            <a:endParaRPr sz="1900" b="1"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867">
            <a:off x="5216420" y="687074"/>
            <a:ext cx="3735036" cy="214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7258" y="76025"/>
            <a:ext cx="2289143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8228" y="3031575"/>
            <a:ext cx="3453825" cy="19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/>
          <p:nvPr/>
        </p:nvSpPr>
        <p:spPr>
          <a:xfrm>
            <a:off x="1544375" y="1127575"/>
            <a:ext cx="1343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Roboto"/>
                <a:ea typeface="Roboto"/>
                <a:cs typeface="Roboto"/>
                <a:sym typeface="Roboto"/>
              </a:rPr>
              <a:t>Referendum  2 giugno 1946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7651375" y="4054225"/>
            <a:ext cx="1482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202124"/>
                </a:solidFill>
                <a:highlight>
                  <a:srgbClr val="FFFFFF"/>
                </a:highlight>
              </a:rPr>
              <a:t>Capo provvisorio dello Stato Enrico De Nicola</a:t>
            </a:r>
            <a:endParaRPr sz="1200" b="1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Roboto"/>
                <a:ea typeface="Roboto"/>
                <a:cs typeface="Roboto"/>
                <a:sym typeface="Roboto"/>
              </a:rPr>
              <a:t>1 gennaio 1948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147725" y="171600"/>
            <a:ext cx="34629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L’attività in classe</a:t>
            </a:r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1"/>
          </p:nvPr>
        </p:nvSpPr>
        <p:spPr>
          <a:xfrm>
            <a:off x="0" y="1725413"/>
            <a:ext cx="2860200" cy="14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b="1"/>
              <a:t>Articoli della Costituzione → argomenti e contenuti di studio </a:t>
            </a:r>
            <a:endParaRPr b="1"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5125" y="80600"/>
            <a:ext cx="2755600" cy="3505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3610625" y="4406200"/>
            <a:ext cx="53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Incontri con persone impegnate nel territorio per la collettività.</a:t>
            </a:r>
            <a:endParaRPr/>
          </a:p>
        </p:txBody>
      </p:sp>
      <p:sp>
        <p:nvSpPr>
          <p:cNvPr id="137" name="Google Shape;137;p20"/>
          <p:cNvSpPr txBox="1"/>
          <p:nvPr/>
        </p:nvSpPr>
        <p:spPr>
          <a:xfrm>
            <a:off x="3504825" y="3808650"/>
            <a:ext cx="369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/>
              <a:t>Analisi dei Principi Fondamentali</a:t>
            </a:r>
            <a:endParaRPr sz="1500" b="1"/>
          </a:p>
        </p:txBody>
      </p:sp>
      <p:sp>
        <p:nvSpPr>
          <p:cNvPr id="138" name="Google Shape;138;p20"/>
          <p:cNvSpPr txBox="1"/>
          <p:nvPr/>
        </p:nvSpPr>
        <p:spPr>
          <a:xfrm>
            <a:off x="147725" y="3196800"/>
            <a:ext cx="3000000" cy="1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lavoro di gruppo, l’intervista, l'utilizzo delle nuove tecnologie e di modalità alternative di scrittura collettiva hanno permesso di realizzare cartelloni, ricerche e piccoli libri digitali.</a:t>
            </a:r>
            <a:endParaRPr/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99573">
            <a:off x="2931025" y="516891"/>
            <a:ext cx="3000000" cy="2784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450" y="0"/>
            <a:ext cx="51147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Incontro con il vicesindaco</a:t>
            </a:r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6210">
            <a:off x="3992638" y="920438"/>
            <a:ext cx="3242475" cy="166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 rot="513348">
            <a:off x="1149513" y="4487588"/>
            <a:ext cx="2443998" cy="4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partecipazione responsabile</a:t>
            </a:r>
            <a:endParaRPr/>
          </a:p>
        </p:txBody>
      </p:sp>
      <p:sp>
        <p:nvSpPr>
          <p:cNvPr id="147" name="Google Shape;147;p21"/>
          <p:cNvSpPr txBox="1"/>
          <p:nvPr/>
        </p:nvSpPr>
        <p:spPr>
          <a:xfrm rot="-476191">
            <a:off x="99167" y="2705802"/>
            <a:ext cx="966861" cy="40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elezioni</a:t>
            </a:r>
            <a:endParaRPr/>
          </a:p>
        </p:txBody>
      </p:sp>
      <p:sp>
        <p:nvSpPr>
          <p:cNvPr id="148" name="Google Shape;148;p21"/>
          <p:cNvSpPr txBox="1"/>
          <p:nvPr/>
        </p:nvSpPr>
        <p:spPr>
          <a:xfrm rot="477688">
            <a:off x="598600" y="3143963"/>
            <a:ext cx="2551493" cy="40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democrazia rappresentativa</a:t>
            </a:r>
            <a:endParaRPr/>
          </a:p>
        </p:txBody>
      </p:sp>
      <p:sp>
        <p:nvSpPr>
          <p:cNvPr id="149" name="Google Shape;149;p21"/>
          <p:cNvSpPr txBox="1"/>
          <p:nvPr/>
        </p:nvSpPr>
        <p:spPr>
          <a:xfrm rot="-444246">
            <a:off x="199167" y="3909146"/>
            <a:ext cx="2551474" cy="61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funzionamento degli organi comunali</a:t>
            </a:r>
            <a:endParaRPr/>
          </a:p>
        </p:txBody>
      </p:sp>
      <p:sp>
        <p:nvSpPr>
          <p:cNvPr id="150" name="Google Shape;150;p21"/>
          <p:cNvSpPr txBox="1"/>
          <p:nvPr/>
        </p:nvSpPr>
        <p:spPr>
          <a:xfrm rot="1032041">
            <a:off x="22606" y="3431171"/>
            <a:ext cx="1638377" cy="40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compiti e funzioni</a:t>
            </a: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92591"/>
            <a:ext cx="2026550" cy="162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4194" y="-45900"/>
            <a:ext cx="202656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/>
        </p:nvSpPr>
        <p:spPr>
          <a:xfrm>
            <a:off x="2051401" y="1173050"/>
            <a:ext cx="118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Dott. Galiani</a:t>
            </a:r>
            <a:endParaRPr/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1400" y="1806099"/>
            <a:ext cx="2026550" cy="143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7825" y="2969200"/>
            <a:ext cx="2872032" cy="201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565</Words>
  <Application>Microsoft Office PowerPoint</Application>
  <PresentationFormat>Presentazione su schermo (16:9)</PresentationFormat>
  <Paragraphs>73</Paragraphs>
  <Slides>18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Roboto</vt:lpstr>
      <vt:lpstr>Arial</vt:lpstr>
      <vt:lpstr>Material</vt:lpstr>
      <vt:lpstr>…. PARTIAMO DALLA COSTITUZIONE giovedì 7 aprile 2022  Auditorium Mussini</vt:lpstr>
      <vt:lpstr>Presentazione standard di PowerPoint</vt:lpstr>
      <vt:lpstr>Settembre 2020 - classe 5^ Si ricomincia in presenza!</vt:lpstr>
      <vt:lpstr>L'Italia all'interno dell'Unione Europea</vt:lpstr>
      <vt:lpstr>Pubblicazioni della Commissione Europea</vt:lpstr>
      <vt:lpstr>Presentazione standard di PowerPoint</vt:lpstr>
      <vt:lpstr>La Costituzione Italiana</vt:lpstr>
      <vt:lpstr>L’attività in classe</vt:lpstr>
      <vt:lpstr>Incontro con il vicesindaco</vt:lpstr>
      <vt:lpstr>Incontro con la Presidente dell’Ass. L’articolo 3   </vt:lpstr>
      <vt:lpstr>Articolo 4: il lavoro come diritto e dovere</vt:lpstr>
      <vt:lpstr>Articoli 5, 7, 8, 9</vt:lpstr>
      <vt:lpstr>Presentazione standard di PowerPoint</vt:lpstr>
      <vt:lpstr>Articolo 2</vt:lpstr>
      <vt:lpstr>Presentazione standard di PowerPoint</vt:lpstr>
      <vt:lpstr>Articolo 11</vt:lpstr>
      <vt:lpstr>Presentazione standard di PowerPoint</vt:lpstr>
      <vt:lpstr>“Una guerra è sempre la sconfitta dell'umanità. "                                                                     Papa Francesco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…. PARTIAMO DALLA COSTITUZIONE giovedì 7 aprile 2022  Auditorium Mussini</dc:title>
  <dc:creator>Andrea Colognese</dc:creator>
  <cp:lastModifiedBy>colognesem@tin.it</cp:lastModifiedBy>
  <cp:revision>2</cp:revision>
  <dcterms:modified xsi:type="dcterms:W3CDTF">2022-04-03T17:14:50Z</dcterms:modified>
</cp:coreProperties>
</file>