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59" r:id="rId9"/>
    <p:sldId id="260" r:id="rId10"/>
    <p:sldId id="261" r:id="rId11"/>
    <p:sldId id="262" r:id="rId12"/>
    <p:sldId id="264" r:id="rId13"/>
    <p:sldId id="263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1260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italiani 810</c:v>
                </c:pt>
                <c:pt idx="1">
                  <c:v>alunni stranieri 450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B-4DC9-A7C0-89088A9A50D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880015883382628"/>
          <c:y val="2.28242613565812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106490111357733E-2"/>
          <c:y val="9.4129410457661572E-2"/>
          <c:w val="0.65521337610576458"/>
          <c:h val="0.8809713953351588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Foglio1!$A$2:$A$34</c:f>
              <c:strCache>
                <c:ptCount val="33"/>
                <c:pt idx="0">
                  <c:v>marocco</c:v>
                </c:pt>
                <c:pt idx="1">
                  <c:v>egitto</c:v>
                </c:pt>
                <c:pt idx="2">
                  <c:v>albania</c:v>
                </c:pt>
                <c:pt idx="3">
                  <c:v>equador</c:v>
                </c:pt>
                <c:pt idx="4">
                  <c:v>romania</c:v>
                </c:pt>
                <c:pt idx="5">
                  <c:v>perù</c:v>
                </c:pt>
                <c:pt idx="6">
                  <c:v>tunisia</c:v>
                </c:pt>
                <c:pt idx="7">
                  <c:v>el salvador</c:v>
                </c:pt>
                <c:pt idx="8">
                  <c:v>bulgaria</c:v>
                </c:pt>
                <c:pt idx="9">
                  <c:v>cina</c:v>
                </c:pt>
                <c:pt idx="10">
                  <c:v>moldavia</c:v>
                </c:pt>
                <c:pt idx="11">
                  <c:v>turchia</c:v>
                </c:pt>
                <c:pt idx="12">
                  <c:v>iran</c:v>
                </c:pt>
                <c:pt idx="13">
                  <c:v>polonia</c:v>
                </c:pt>
                <c:pt idx="14">
                  <c:v>ucraina</c:v>
                </c:pt>
                <c:pt idx="15">
                  <c:v>bangladesh</c:v>
                </c:pt>
                <c:pt idx="16">
                  <c:v>benin</c:v>
                </c:pt>
                <c:pt idx="17">
                  <c:v>slovenia</c:v>
                </c:pt>
                <c:pt idx="18">
                  <c:v>argentina</c:v>
                </c:pt>
                <c:pt idx="19">
                  <c:v>mali</c:v>
                </c:pt>
                <c:pt idx="20">
                  <c:v>senegal</c:v>
                </c:pt>
                <c:pt idx="21">
                  <c:v>siria</c:v>
                </c:pt>
                <c:pt idx="22">
                  <c:v>ghana</c:v>
                </c:pt>
                <c:pt idx="23">
                  <c:v>croazia</c:v>
                </c:pt>
                <c:pt idx="24">
                  <c:v>russia</c:v>
                </c:pt>
                <c:pt idx="25">
                  <c:v>francia</c:v>
                </c:pt>
                <c:pt idx="26">
                  <c:v>bolivia</c:v>
                </c:pt>
                <c:pt idx="27">
                  <c:v>camerun</c:v>
                </c:pt>
                <c:pt idx="28">
                  <c:v>nigeria</c:v>
                </c:pt>
                <c:pt idx="29">
                  <c:v>spagna</c:v>
                </c:pt>
                <c:pt idx="30">
                  <c:v>costa d'avorio</c:v>
                </c:pt>
                <c:pt idx="31">
                  <c:v>brasile</c:v>
                </c:pt>
                <c:pt idx="32">
                  <c:v>macedonia</c:v>
                </c:pt>
              </c:strCache>
            </c:strRef>
          </c:cat>
          <c:val>
            <c:numRef>
              <c:f>Foglio1!$B$2:$B$34</c:f>
              <c:numCache>
                <c:formatCode>General</c:formatCode>
                <c:ptCount val="33"/>
                <c:pt idx="0">
                  <c:v>24</c:v>
                </c:pt>
                <c:pt idx="1">
                  <c:v>21</c:v>
                </c:pt>
                <c:pt idx="2">
                  <c:v>17</c:v>
                </c:pt>
                <c:pt idx="3">
                  <c:v>10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C-4C53-B399-13AD2FFAE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068290074851768"/>
          <c:y val="0"/>
          <c:w val="0.30005783999222391"/>
          <c:h val="1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0100697482259167"/>
          <c:y val="5.33146205569954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393117526975794"/>
          <c:y val="5.153290029105409E-2"/>
          <c:w val="0.50464506172839507"/>
          <c:h val="0.9176007404391065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Foglio1!$A$2:$A$22</c:f>
              <c:strCache>
                <c:ptCount val="21"/>
                <c:pt idx="0">
                  <c:v>egitto</c:v>
                </c:pt>
                <c:pt idx="1">
                  <c:v>albania</c:v>
                </c:pt>
                <c:pt idx="2">
                  <c:v>marocco</c:v>
                </c:pt>
                <c:pt idx="3">
                  <c:v>tunisia</c:v>
                </c:pt>
                <c:pt idx="4">
                  <c:v>cina</c:v>
                </c:pt>
                <c:pt idx="5">
                  <c:v>romania</c:v>
                </c:pt>
                <c:pt idx="6">
                  <c:v>filippine</c:v>
                </c:pt>
                <c:pt idx="7">
                  <c:v>equador</c:v>
                </c:pt>
                <c:pt idx="8">
                  <c:v>perù</c:v>
                </c:pt>
                <c:pt idx="9">
                  <c:v>el salvador</c:v>
                </c:pt>
                <c:pt idx="10">
                  <c:v>camerun</c:v>
                </c:pt>
                <c:pt idx="11">
                  <c:v>lituania</c:v>
                </c:pt>
                <c:pt idx="12">
                  <c:v>costa d'avorio</c:v>
                </c:pt>
                <c:pt idx="13">
                  <c:v>turchia</c:v>
                </c:pt>
                <c:pt idx="14">
                  <c:v>senegal</c:v>
                </c:pt>
                <c:pt idx="15">
                  <c:v>moldavia</c:v>
                </c:pt>
                <c:pt idx="16">
                  <c:v>bangladesh</c:v>
                </c:pt>
                <c:pt idx="17">
                  <c:v>ungheria</c:v>
                </c:pt>
                <c:pt idx="18">
                  <c:v>giordania</c:v>
                </c:pt>
                <c:pt idx="19">
                  <c:v>togo</c:v>
                </c:pt>
                <c:pt idx="20">
                  <c:v>kenia</c:v>
                </c:pt>
              </c:strCache>
            </c:strRef>
          </c:cat>
          <c:val>
            <c:numRef>
              <c:f>Foglio1!$B$2:$B$22</c:f>
              <c:numCache>
                <c:formatCode>General</c:formatCode>
                <c:ptCount val="21"/>
                <c:pt idx="0">
                  <c:v>24</c:v>
                </c:pt>
                <c:pt idx="1">
                  <c:v>13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E0-444C-B056-F0DE34485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133445124914938"/>
          <c:y val="0.14688233200315601"/>
          <c:w val="0.30940628949159138"/>
          <c:h val="0.80547057057249472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4287198039166671"/>
          <c:y val="0.1124354238417954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704222719811233E-2"/>
          <c:y val="0.21096388595711638"/>
          <c:w val="0.61526056156114328"/>
          <c:h val="0.7177678174647279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Foglio1!$A$2:$A$21</c:f>
              <c:strCache>
                <c:ptCount val="20"/>
                <c:pt idx="0">
                  <c:v>albania</c:v>
                </c:pt>
                <c:pt idx="1">
                  <c:v>egitto</c:v>
                </c:pt>
                <c:pt idx="2">
                  <c:v>marocco</c:v>
                </c:pt>
                <c:pt idx="3">
                  <c:v>tunisia</c:v>
                </c:pt>
                <c:pt idx="4">
                  <c:v>cina</c:v>
                </c:pt>
                <c:pt idx="5">
                  <c:v>senegal</c:v>
                </c:pt>
                <c:pt idx="6">
                  <c:v>equador</c:v>
                </c:pt>
                <c:pt idx="7">
                  <c:v>romania</c:v>
                </c:pt>
                <c:pt idx="8">
                  <c:v>costa d'avorio</c:v>
                </c:pt>
                <c:pt idx="9">
                  <c:v>turchia</c:v>
                </c:pt>
                <c:pt idx="10">
                  <c:v>camerun</c:v>
                </c:pt>
                <c:pt idx="11">
                  <c:v>iran</c:v>
                </c:pt>
                <c:pt idx="12">
                  <c:v>perù</c:v>
                </c:pt>
                <c:pt idx="13">
                  <c:v>bangladesh</c:v>
                </c:pt>
                <c:pt idx="14">
                  <c:v>el salvador</c:v>
                </c:pt>
                <c:pt idx="15">
                  <c:v>giordania</c:v>
                </c:pt>
                <c:pt idx="16">
                  <c:v>togo</c:v>
                </c:pt>
                <c:pt idx="17">
                  <c:v>bielorussia</c:v>
                </c:pt>
                <c:pt idx="18">
                  <c:v>lituania</c:v>
                </c:pt>
                <c:pt idx="19">
                  <c:v>filippine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14</c:v>
                </c:pt>
                <c:pt idx="1">
                  <c:v>14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7-42E9-91F1-D45E07C768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310994213446702"/>
          <c:y val="0.1853432951894243"/>
          <c:w val="0.24555146056608507"/>
          <c:h val="0.8146567048105766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8403154466802762"/>
          <c:y val="1.68361959653669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37561971420238"/>
          <c:y val="8.9490216454548188E-2"/>
          <c:w val="0.50408002819092057"/>
          <c:h val="0.8506153380222284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Foglio1!$A$2:$A$24</c:f>
              <c:strCache>
                <c:ptCount val="23"/>
                <c:pt idx="0">
                  <c:v>tunisia</c:v>
                </c:pt>
                <c:pt idx="1">
                  <c:v>egitto</c:v>
                </c:pt>
                <c:pt idx="2">
                  <c:v>albania</c:v>
                </c:pt>
                <c:pt idx="3">
                  <c:v>marocco</c:v>
                </c:pt>
                <c:pt idx="4">
                  <c:v>romania</c:v>
                </c:pt>
                <c:pt idx="5">
                  <c:v>perù</c:v>
                </c:pt>
                <c:pt idx="6">
                  <c:v>moldavia</c:v>
                </c:pt>
                <c:pt idx="7">
                  <c:v>bangladesh</c:v>
                </c:pt>
                <c:pt idx="8">
                  <c:v>ucraina</c:v>
                </c:pt>
                <c:pt idx="9">
                  <c:v>polonia</c:v>
                </c:pt>
                <c:pt idx="10">
                  <c:v>equador</c:v>
                </c:pt>
                <c:pt idx="11">
                  <c:v>sri lanka</c:v>
                </c:pt>
                <c:pt idx="12">
                  <c:v>nigeria</c:v>
                </c:pt>
                <c:pt idx="13">
                  <c:v>turchia</c:v>
                </c:pt>
                <c:pt idx="14">
                  <c:v>senegal</c:v>
                </c:pt>
                <c:pt idx="15">
                  <c:v>siria</c:v>
                </c:pt>
                <c:pt idx="16">
                  <c:v>filippine</c:v>
                </c:pt>
                <c:pt idx="17">
                  <c:v>cina</c:v>
                </c:pt>
                <c:pt idx="18">
                  <c:v>croazia</c:v>
                </c:pt>
                <c:pt idx="19">
                  <c:v>costa d'avorio</c:v>
                </c:pt>
                <c:pt idx="20">
                  <c:v>macedonia</c:v>
                </c:pt>
                <c:pt idx="21">
                  <c:v>el salvador</c:v>
                </c:pt>
                <c:pt idx="22">
                  <c:v>alto volta</c:v>
                </c:pt>
              </c:strCache>
            </c:strRef>
          </c:cat>
          <c:val>
            <c:numRef>
              <c:f>Foglio1!$B$2:$B$24</c:f>
              <c:numCache>
                <c:formatCode>General</c:formatCode>
                <c:ptCount val="23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B-44E5-B365-9264C3F7F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45100612423447"/>
          <c:y val="8.3684494679318655E-2"/>
          <c:w val="0.31394672888111208"/>
          <c:h val="0.91631548910143457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64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9-48B6-83B3-25E7E4BFD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3447760"/>
        <c:axId val="-93444496"/>
        <c:axId val="0"/>
      </c:bar3DChart>
      <c:catAx>
        <c:axId val="-9344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44496"/>
        <c:crosses val="autoZero"/>
        <c:auto val="1"/>
        <c:lblAlgn val="ctr"/>
        <c:lblOffset val="100"/>
        <c:noMultiLvlLbl val="0"/>
      </c:catAx>
      <c:valAx>
        <c:axId val="-9344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47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104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C-4A7A-9042-29058BEFD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3451024"/>
        <c:axId val="-93449392"/>
        <c:axId val="0"/>
      </c:bar3DChart>
      <c:catAx>
        <c:axId val="-9345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49392"/>
        <c:crosses val="autoZero"/>
        <c:auto val="1"/>
        <c:lblAlgn val="ctr"/>
        <c:lblOffset val="100"/>
        <c:noMultiLvlLbl val="0"/>
      </c:catAx>
      <c:valAx>
        <c:axId val="-9344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51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73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A-4167-BD33-4E3C92D52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3445040"/>
        <c:axId val="-93445584"/>
        <c:axId val="0"/>
      </c:bar3DChart>
      <c:catAx>
        <c:axId val="-93445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45584"/>
        <c:crosses val="autoZero"/>
        <c:auto val="1"/>
        <c:lblAlgn val="ctr"/>
        <c:lblOffset val="100"/>
        <c:noMultiLvlLbl val="0"/>
      </c:catAx>
      <c:valAx>
        <c:axId val="-9344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45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51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09-4522-A547-A1417D63B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3441776"/>
        <c:axId val="-93448304"/>
        <c:axId val="0"/>
      </c:bar3DChart>
      <c:catAx>
        <c:axId val="-93441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48304"/>
        <c:crosses val="autoZero"/>
        <c:auto val="1"/>
        <c:lblAlgn val="ctr"/>
        <c:lblOffset val="100"/>
        <c:noMultiLvlLbl val="0"/>
      </c:catAx>
      <c:valAx>
        <c:axId val="-9344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41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F5-440E-97BB-C6DAE9825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3452112"/>
        <c:axId val="-93440688"/>
        <c:axId val="0"/>
      </c:bar3DChart>
      <c:catAx>
        <c:axId val="-93452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40688"/>
        <c:crosses val="autoZero"/>
        <c:auto val="1"/>
        <c:lblAlgn val="ctr"/>
        <c:lblOffset val="100"/>
        <c:noMultiLvlLbl val="0"/>
      </c:catAx>
      <c:valAx>
        <c:axId val="-9344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52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n° alunni </a:t>
            </a:r>
            <a:r>
              <a:rPr lang="it-IT" dirty="0" err="1"/>
              <a:t>sranieri</a:t>
            </a:r>
            <a:endParaRPr lang="it-IT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F5C8-4D0D-8833-B0B2564C524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F5C8-4D0D-8833-B0B2564C5248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F5C8-4D0D-8833-B0B2564C524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F5C8-4D0D-8833-B0B2564C524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220</c:v>
                </c:pt>
                <c:pt idx="1">
                  <c:v>134</c:v>
                </c:pt>
                <c:pt idx="2">
                  <c:v>27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C8-4D0D-8833-B0B2564C5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446672"/>
        <c:axId val="-93439056"/>
      </c:barChart>
      <c:catAx>
        <c:axId val="-9344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39056"/>
        <c:crosses val="autoZero"/>
        <c:auto val="1"/>
        <c:lblAlgn val="ctr"/>
        <c:lblOffset val="100"/>
        <c:noMultiLvlLbl val="0"/>
      </c:catAx>
      <c:valAx>
        <c:axId val="-9343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46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alunni</a:t>
            </a:r>
            <a:r>
              <a:rPr lang="en-US" dirty="0"/>
              <a:t> </a:t>
            </a:r>
            <a:r>
              <a:rPr lang="en-US" dirty="0" err="1"/>
              <a:t>stranieri</a:t>
            </a:r>
            <a:r>
              <a:rPr lang="en-US" dirty="0"/>
              <a:t> 450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450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nati in italia 75,5%</c:v>
                </c:pt>
                <c:pt idx="1">
                  <c:v>alunni nati all'estero 24,5%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340</c:v>
                </c:pt>
                <c:pt idx="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E-4110-B9B5-627514D59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112216875668325"/>
          <c:y val="0.41068983551124921"/>
          <c:w val="0.35727289297171189"/>
          <c:h val="0.277855563556308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n° alunni stranieri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00D3-4494-AA7F-922E92B18D2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0D3-4494-AA7F-922E92B18D20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00D3-4494-AA7F-922E92B18D2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00D3-4494-AA7F-922E92B18D2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54</c:v>
                </c:pt>
                <c:pt idx="1">
                  <c:v>25</c:v>
                </c:pt>
                <c:pt idx="2">
                  <c:v>7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D3-4494-AA7F-922E92B18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450480"/>
        <c:axId val="-93446128"/>
      </c:barChart>
      <c:catAx>
        <c:axId val="-9345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446128"/>
        <c:crosses val="autoZero"/>
        <c:auto val="1"/>
        <c:lblAlgn val="ctr"/>
        <c:lblOffset val="100"/>
        <c:noMultiLvlLbl val="0"/>
      </c:catAx>
      <c:valAx>
        <c:axId val="-9344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3450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n° alunni stranieri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50CF-4F65-99FF-6A72B10A434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50CF-4F65-99FF-6A72B10A434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50CF-4F65-99FF-6A72B10A434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50CF-4F65-99FF-6A72B10A434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58</c:v>
                </c:pt>
                <c:pt idx="1">
                  <c:v>43</c:v>
                </c:pt>
                <c:pt idx="2">
                  <c:v>8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CF-4F65-99FF-6A72B10A4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2308016"/>
        <c:axId val="-92303120"/>
      </c:barChart>
      <c:catAx>
        <c:axId val="-9230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2303120"/>
        <c:crosses val="autoZero"/>
        <c:auto val="1"/>
        <c:lblAlgn val="ctr"/>
        <c:lblOffset val="100"/>
        <c:noMultiLvlLbl val="0"/>
      </c:catAx>
      <c:valAx>
        <c:axId val="-9230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2308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n° alunni stranieri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0EA8-43ED-A0DF-D95A98ADA14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EA8-43ED-A0DF-D95A98ADA14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0EA8-43ED-A0DF-D95A98ADA14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0EA8-43ED-A0DF-D95A98ADA14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49</c:v>
                </c:pt>
                <c:pt idx="1">
                  <c:v>23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A8-43ED-A0DF-D95A98ADA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2305840"/>
        <c:axId val="-92304752"/>
      </c:barChart>
      <c:catAx>
        <c:axId val="-9230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2304752"/>
        <c:crosses val="autoZero"/>
        <c:auto val="1"/>
        <c:lblAlgn val="ctr"/>
        <c:lblOffset val="100"/>
        <c:noMultiLvlLbl val="0"/>
      </c:catAx>
      <c:valAx>
        <c:axId val="-9230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2305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n° alunni stranieri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6BD0-423B-852C-ADC01FEC643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6BD0-423B-852C-ADC01FEC643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6BD0-423B-852C-ADC01FEC64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6BD0-423B-852C-ADC01FEC643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D0-423B-852C-ADC01FEC6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2307472"/>
        <c:axId val="-92306928"/>
      </c:barChart>
      <c:catAx>
        <c:axId val="-92307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2306928"/>
        <c:crosses val="autoZero"/>
        <c:auto val="1"/>
        <c:lblAlgn val="ctr"/>
        <c:lblOffset val="100"/>
        <c:noMultiLvlLbl val="0"/>
      </c:catAx>
      <c:valAx>
        <c:axId val="-9230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2307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n° </a:t>
            </a:r>
            <a:r>
              <a:rPr lang="en-US" dirty="0" err="1"/>
              <a:t>alunni</a:t>
            </a:r>
            <a:r>
              <a:rPr lang="en-US" dirty="0"/>
              <a:t> </a:t>
            </a:r>
            <a:r>
              <a:rPr lang="en-US" dirty="0" err="1"/>
              <a:t>stranieri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5164-4E49-843B-A395E2D2D0D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5164-4E49-843B-A395E2D2D0DC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5164-4E49-843B-A395E2D2D0DC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5164-4E49-843B-A395E2D2D0D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29</c:v>
                </c:pt>
                <c:pt idx="1">
                  <c:v>23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64-4E49-843B-A395E2D2D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06417776"/>
        <c:axId val="-406408528"/>
      </c:barChart>
      <c:catAx>
        <c:axId val="-40641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406408528"/>
        <c:crosses val="autoZero"/>
        <c:auto val="1"/>
        <c:lblAlgn val="ctr"/>
        <c:lblOffset val="100"/>
        <c:noMultiLvlLbl val="0"/>
      </c:catAx>
      <c:valAx>
        <c:axId val="-40640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406417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329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italiani 66%</c:v>
                </c:pt>
                <c:pt idx="1">
                  <c:v>alunni stranieri 34%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217</c:v>
                </c:pt>
                <c:pt idx="1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B-49A4-936A-B78AE98F1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352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italiani 61,6%</c:v>
                </c:pt>
                <c:pt idx="1">
                  <c:v>alunni stranieri 38,4%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217</c:v>
                </c:pt>
                <c:pt idx="1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F-497E-BB4A-6C7CB3621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269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italiani 66,9%</c:v>
                </c:pt>
                <c:pt idx="1">
                  <c:v>alunni stranieri 33,1%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180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2-4BCC-9F5B-947BDA6E6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152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italiani 61,2%</c:v>
                </c:pt>
                <c:pt idx="1">
                  <c:v>alunni stranieri 38,8%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93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2-4ACB-9E3F-FA282D40E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158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italiani 65,2%</c:v>
                </c:pt>
                <c:pt idx="1">
                  <c:v>alunni stranieri 34,8%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103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3-4261-996E-564BD1DB6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42 </a:t>
            </a:r>
            <a:r>
              <a:rPr lang="en-US" dirty="0" err="1"/>
              <a:t>paesi</a:t>
            </a:r>
            <a:r>
              <a:rPr lang="en-US" dirty="0"/>
              <a:t> di </a:t>
            </a:r>
            <a:r>
              <a:rPr lang="en-US" dirty="0" err="1"/>
              <a:t>provenienza</a:t>
            </a:r>
            <a:endParaRPr lang="en-US" dirty="0"/>
          </a:p>
        </c:rich>
      </c:tx>
      <c:layout>
        <c:manualLayout>
          <c:xMode val="edge"/>
          <c:yMode val="edge"/>
          <c:x val="0.17517060265803536"/>
          <c:y val="0.9268823272090989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402860002200146E-2"/>
          <c:y val="0.20860430063455762"/>
          <c:w val="0.49706701039210494"/>
          <c:h val="0.7036726450860308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Foglio1!$A$2:$A$44</c:f>
              <c:strCache>
                <c:ptCount val="42"/>
                <c:pt idx="0">
                  <c:v>egitto</c:v>
                </c:pt>
                <c:pt idx="1">
                  <c:v>albania</c:v>
                </c:pt>
                <c:pt idx="2">
                  <c:v>marocco</c:v>
                </c:pt>
                <c:pt idx="3">
                  <c:v>romania</c:v>
                </c:pt>
                <c:pt idx="4">
                  <c:v>tunisia</c:v>
                </c:pt>
                <c:pt idx="5">
                  <c:v>equador</c:v>
                </c:pt>
                <c:pt idx="6">
                  <c:v>cina</c:v>
                </c:pt>
                <c:pt idx="7">
                  <c:v>perù</c:v>
                </c:pt>
                <c:pt idx="8">
                  <c:v>el salvador</c:v>
                </c:pt>
                <c:pt idx="9">
                  <c:v>costa d'avorio</c:v>
                </c:pt>
                <c:pt idx="10">
                  <c:v>filippine</c:v>
                </c:pt>
                <c:pt idx="11">
                  <c:v>moldavia</c:v>
                </c:pt>
                <c:pt idx="12">
                  <c:v>bangladesh</c:v>
                </c:pt>
                <c:pt idx="13">
                  <c:v>turchia</c:v>
                </c:pt>
                <c:pt idx="14">
                  <c:v>senegal</c:v>
                </c:pt>
                <c:pt idx="15">
                  <c:v>polonia</c:v>
                </c:pt>
                <c:pt idx="16">
                  <c:v>ucraina</c:v>
                </c:pt>
                <c:pt idx="17">
                  <c:v>bulgaria</c:v>
                </c:pt>
                <c:pt idx="18">
                  <c:v>bulgaria</c:v>
                </c:pt>
                <c:pt idx="19">
                  <c:v>siria</c:v>
                </c:pt>
                <c:pt idx="20">
                  <c:v>camerun</c:v>
                </c:pt>
                <c:pt idx="21">
                  <c:v>iran</c:v>
                </c:pt>
                <c:pt idx="22">
                  <c:v>togo</c:v>
                </c:pt>
                <c:pt idx="23">
                  <c:v>benin</c:v>
                </c:pt>
                <c:pt idx="24">
                  <c:v>ghana</c:v>
                </c:pt>
                <c:pt idx="25">
                  <c:v>slovenia</c:v>
                </c:pt>
                <c:pt idx="26">
                  <c:v>argentina</c:v>
                </c:pt>
                <c:pt idx="27">
                  <c:v>colombia</c:v>
                </c:pt>
                <c:pt idx="28">
                  <c:v>croazia</c:v>
                </c:pt>
                <c:pt idx="29">
                  <c:v>giordania</c:v>
                </c:pt>
                <c:pt idx="30">
                  <c:v>macedonia</c:v>
                </c:pt>
                <c:pt idx="31">
                  <c:v>mali</c:v>
                </c:pt>
                <c:pt idx="32">
                  <c:v>sri lanka</c:v>
                </c:pt>
                <c:pt idx="33">
                  <c:v>ungheria</c:v>
                </c:pt>
                <c:pt idx="34">
                  <c:v>francia</c:v>
                </c:pt>
                <c:pt idx="35">
                  <c:v>bolivia</c:v>
                </c:pt>
                <c:pt idx="36">
                  <c:v>nigeria</c:v>
                </c:pt>
                <c:pt idx="37">
                  <c:v>kenia</c:v>
                </c:pt>
                <c:pt idx="38">
                  <c:v>spagna</c:v>
                </c:pt>
                <c:pt idx="39">
                  <c:v>bielorussia</c:v>
                </c:pt>
                <c:pt idx="40">
                  <c:v>brasile</c:v>
                </c:pt>
                <c:pt idx="41">
                  <c:v>alto volta</c:v>
                </c:pt>
              </c:strCache>
            </c:strRef>
          </c:cat>
          <c:val>
            <c:numRef>
              <c:f>Foglio1!$B$2:$B$44</c:f>
              <c:numCache>
                <c:formatCode>General</c:formatCode>
                <c:ptCount val="43"/>
                <c:pt idx="0">
                  <c:v>93</c:v>
                </c:pt>
                <c:pt idx="1">
                  <c:v>61</c:v>
                </c:pt>
                <c:pt idx="2">
                  <c:v>58</c:v>
                </c:pt>
                <c:pt idx="3">
                  <c:v>31</c:v>
                </c:pt>
                <c:pt idx="4">
                  <c:v>30</c:v>
                </c:pt>
                <c:pt idx="5">
                  <c:v>23</c:v>
                </c:pt>
                <c:pt idx="6">
                  <c:v>19</c:v>
                </c:pt>
                <c:pt idx="7">
                  <c:v>18</c:v>
                </c:pt>
                <c:pt idx="8">
                  <c:v>13</c:v>
                </c:pt>
                <c:pt idx="9">
                  <c:v>10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40-4CB9-AFEF-52E5AEB3D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2"/>
        <c:delete val="1"/>
      </c:legendEntry>
      <c:layout>
        <c:manualLayout>
          <c:xMode val="edge"/>
          <c:yMode val="edge"/>
          <c:x val="0.64017364148925848"/>
          <c:y val="0"/>
          <c:w val="0.35673993875765531"/>
          <c:h val="1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878463108778063"/>
          <c:y val="2.11643150761026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850393700787408E-2"/>
          <c:y val="0.1043284079546717"/>
          <c:w val="0.56771459123165158"/>
          <c:h val="0.8651009147131800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Foglio1!$A$2:$A$29</c:f>
              <c:strCache>
                <c:ptCount val="28"/>
                <c:pt idx="0">
                  <c:v>egitto</c:v>
                </c:pt>
                <c:pt idx="1">
                  <c:v>marocco</c:v>
                </c:pt>
                <c:pt idx="2">
                  <c:v>albania</c:v>
                </c:pt>
                <c:pt idx="3">
                  <c:v>romania</c:v>
                </c:pt>
                <c:pt idx="4">
                  <c:v>perù</c:v>
                </c:pt>
                <c:pt idx="5">
                  <c:v>equador</c:v>
                </c:pt>
                <c:pt idx="6">
                  <c:v>cina</c:v>
                </c:pt>
                <c:pt idx="7">
                  <c:v>el salvador</c:v>
                </c:pt>
                <c:pt idx="8">
                  <c:v>costa d'avorio</c:v>
                </c:pt>
                <c:pt idx="9">
                  <c:v>tunisia</c:v>
                </c:pt>
                <c:pt idx="10">
                  <c:v>filippine</c:v>
                </c:pt>
                <c:pt idx="11">
                  <c:v>bangladesh</c:v>
                </c:pt>
                <c:pt idx="12">
                  <c:v>senegal</c:v>
                </c:pt>
                <c:pt idx="13">
                  <c:v>siria</c:v>
                </c:pt>
                <c:pt idx="14">
                  <c:v>colombia</c:v>
                </c:pt>
                <c:pt idx="15">
                  <c:v>turchia</c:v>
                </c:pt>
                <c:pt idx="16">
                  <c:v>mali</c:v>
                </c:pt>
                <c:pt idx="17">
                  <c:v>bulgaria</c:v>
                </c:pt>
                <c:pt idx="18">
                  <c:v>rep. Dominicana</c:v>
                </c:pt>
                <c:pt idx="19">
                  <c:v>ghana</c:v>
                </c:pt>
                <c:pt idx="20">
                  <c:v>ucraina</c:v>
                </c:pt>
                <c:pt idx="21">
                  <c:v>benin</c:v>
                </c:pt>
                <c:pt idx="22">
                  <c:v>togo</c:v>
                </c:pt>
                <c:pt idx="23">
                  <c:v>moldavia</c:v>
                </c:pt>
                <c:pt idx="24">
                  <c:v>slovenia</c:v>
                </c:pt>
                <c:pt idx="25">
                  <c:v>polonia</c:v>
                </c:pt>
                <c:pt idx="26">
                  <c:v>francia</c:v>
                </c:pt>
                <c:pt idx="27">
                  <c:v>argentina</c:v>
                </c:pt>
              </c:strCache>
            </c:strRef>
          </c:cat>
          <c:val>
            <c:numRef>
              <c:f>Foglio1!$B$2:$B$29</c:f>
              <c:numCache>
                <c:formatCode>General</c:formatCode>
                <c:ptCount val="28"/>
                <c:pt idx="0">
                  <c:v>26</c:v>
                </c:pt>
                <c:pt idx="1">
                  <c:v>13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B-41F2-B785-5438E2008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484956741518408"/>
          <c:y val="5.8758765814037857E-3"/>
          <c:w val="0.33589117332555651"/>
          <c:h val="0.98646630562379756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22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04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7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4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8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65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48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69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98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7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526E-4EBC-45A4-92B1-524A27C00D7C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D48B-0434-4D13-9854-7C5CFE2C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1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4421" y="365125"/>
            <a:ext cx="8215648" cy="1325563"/>
          </a:xfrm>
        </p:spPr>
        <p:txBody>
          <a:bodyPr/>
          <a:lstStyle/>
          <a:p>
            <a:pPr algn="ctr"/>
            <a:r>
              <a:rPr lang="it-IT" dirty="0"/>
              <a:t>Vigevano I. C. S. di Viale Libertà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70954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35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3285" y="115910"/>
            <a:ext cx="5770984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Primaria De </a:t>
            </a:r>
            <a:r>
              <a:rPr lang="it-IT" dirty="0" err="1"/>
              <a:t>Amicis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14983"/>
              </p:ext>
            </p:extLst>
          </p:nvPr>
        </p:nvGraphicFramePr>
        <p:xfrm>
          <a:off x="1631504" y="548680"/>
          <a:ext cx="873365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42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7800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Primaria Anna Botto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12441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00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35560" y="332657"/>
            <a:ext cx="7772400" cy="864096"/>
          </a:xfrm>
        </p:spPr>
        <p:txBody>
          <a:bodyPr>
            <a:normAutofit/>
          </a:bodyPr>
          <a:lstStyle/>
          <a:p>
            <a:r>
              <a:rPr lang="it-IT" sz="4000" dirty="0"/>
              <a:t>Infanzia S. Maria delle Vigne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717421084"/>
              </p:ext>
            </p:extLst>
          </p:nvPr>
        </p:nvGraphicFramePr>
        <p:xfrm>
          <a:off x="2783632" y="620688"/>
          <a:ext cx="672040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4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7132" y="352246"/>
            <a:ext cx="6697015" cy="1325563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infanzia C. </a:t>
            </a:r>
            <a:r>
              <a:rPr lang="it-IT" dirty="0" err="1"/>
              <a:t>Corsico</a:t>
            </a:r>
            <a:r>
              <a:rPr lang="it-IT" dirty="0"/>
              <a:t>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523926"/>
              </p:ext>
            </p:extLst>
          </p:nvPr>
        </p:nvGraphicFramePr>
        <p:xfrm>
          <a:off x="1981200" y="1249251"/>
          <a:ext cx="8229600" cy="487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19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Alunni stranieri </a:t>
            </a:r>
            <a:br>
              <a:rPr lang="it-IT" dirty="0"/>
            </a:br>
            <a:r>
              <a:rPr lang="it-IT" dirty="0"/>
              <a:t>Secondaria 1° grado G. </a:t>
            </a:r>
            <a:r>
              <a:rPr lang="it-IT" dirty="0" err="1"/>
              <a:t>Robecchi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2386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695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/>
          <a:lstStyle/>
          <a:p>
            <a:pPr algn="ctr"/>
            <a:r>
              <a:rPr lang="it-IT" dirty="0"/>
              <a:t>Alunni stranieri Primaria De </a:t>
            </a:r>
            <a:r>
              <a:rPr lang="it-IT" dirty="0" err="1"/>
              <a:t>Amicis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4665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09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/>
          <a:lstStyle/>
          <a:p>
            <a:pPr algn="ctr"/>
            <a:r>
              <a:rPr lang="it-IT" dirty="0"/>
              <a:t>Alunni stranieri Primaria Anna Botto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588017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977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>
            <a:noAutofit/>
          </a:bodyPr>
          <a:lstStyle/>
          <a:p>
            <a:pPr algn="ctr"/>
            <a:r>
              <a:rPr lang="it-IT" sz="3200" dirty="0"/>
              <a:t>Alunni stranieri infanzia S. Maria delle Vigne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09547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7736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0340"/>
          </a:xfrm>
        </p:spPr>
        <p:txBody>
          <a:bodyPr/>
          <a:lstStyle/>
          <a:p>
            <a:pPr algn="ctr"/>
            <a:r>
              <a:rPr lang="it-IT" dirty="0"/>
              <a:t>Alunni stranieri Infanzia C. </a:t>
            </a:r>
            <a:r>
              <a:rPr lang="it-IT" dirty="0" err="1"/>
              <a:t>Corsico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069798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817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Continenti di provenienza tot. </a:t>
            </a:r>
            <a:r>
              <a:rPr lang="it-IT" dirty="0" err="1"/>
              <a:t>I.C.S.</a:t>
            </a:r>
            <a:r>
              <a:rPr lang="it-IT" dirty="0"/>
              <a:t> di Viale Libertà Vigevano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78987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95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Vigevano I. C. S. di Viale Libertà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91909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175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1231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Continenti di provenienza secondaria </a:t>
            </a:r>
            <a:br>
              <a:rPr lang="it-IT" sz="3200" dirty="0"/>
            </a:br>
            <a:r>
              <a:rPr lang="it-IT" sz="3200" dirty="0"/>
              <a:t>1° grado G. </a:t>
            </a:r>
            <a:r>
              <a:rPr lang="it-IT" sz="3200" dirty="0" err="1"/>
              <a:t>Robecchi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12576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38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/>
              <a:t>Continenti di provenienza primaria De </a:t>
            </a:r>
            <a:r>
              <a:rPr lang="it-IT" sz="3200" dirty="0" err="1"/>
              <a:t>Amicis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84679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548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/>
              <a:t>Continenti di provenienza primaria Anna Botto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641283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998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Continenti di provenienza infanzia S. Maria delle Vigne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066184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20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Continenti di provenienza infanzia C. </a:t>
            </a:r>
            <a:r>
              <a:rPr lang="it-IT" sz="3600" dirty="0" err="1"/>
              <a:t>Corsico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217918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06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6098"/>
          </a:xfrm>
        </p:spPr>
        <p:txBody>
          <a:bodyPr/>
          <a:lstStyle/>
          <a:p>
            <a:pPr algn="ctr"/>
            <a:r>
              <a:rPr lang="it-IT" dirty="0"/>
              <a:t>Secondaria 1° grado G. </a:t>
            </a:r>
            <a:r>
              <a:rPr lang="it-IT" dirty="0" err="1"/>
              <a:t>Robecchi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70949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63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8048" y="365126"/>
            <a:ext cx="10515600" cy="1180340"/>
          </a:xfrm>
        </p:spPr>
        <p:txBody>
          <a:bodyPr/>
          <a:lstStyle/>
          <a:p>
            <a:pPr algn="ctr"/>
            <a:r>
              <a:rPr lang="it-IT" dirty="0"/>
              <a:t>Primaria De </a:t>
            </a:r>
            <a:r>
              <a:rPr lang="it-IT" dirty="0" err="1"/>
              <a:t>Amicis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37802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72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824"/>
          </a:xfrm>
        </p:spPr>
        <p:txBody>
          <a:bodyPr/>
          <a:lstStyle/>
          <a:p>
            <a:pPr algn="ctr"/>
            <a:r>
              <a:rPr lang="it-IT" dirty="0"/>
              <a:t>Primaria Anna Botto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07477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02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703"/>
          </a:xfrm>
        </p:spPr>
        <p:txBody>
          <a:bodyPr/>
          <a:lstStyle/>
          <a:p>
            <a:pPr algn="ctr"/>
            <a:r>
              <a:rPr lang="it-IT" dirty="0"/>
              <a:t>Infanzia S. Maria delle Vigne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31238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74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/>
          <a:lstStyle/>
          <a:p>
            <a:pPr algn="ctr"/>
            <a:r>
              <a:rPr lang="it-IT" dirty="0"/>
              <a:t>Infanzia C. </a:t>
            </a:r>
            <a:r>
              <a:rPr lang="it-IT" dirty="0" err="1"/>
              <a:t>Corsico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50387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26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567227"/>
              </p:ext>
            </p:extLst>
          </p:nvPr>
        </p:nvGraphicFramePr>
        <p:xfrm>
          <a:off x="502276" y="0"/>
          <a:ext cx="970852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1953" y="183375"/>
            <a:ext cx="5482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I. C. S. di Viale Libertà Vigevano</a:t>
            </a:r>
          </a:p>
        </p:txBody>
      </p:sp>
    </p:spTree>
    <p:extLst>
      <p:ext uri="{BB962C8B-B14F-4D97-AF65-F5344CB8AC3E}">
        <p14:creationId xmlns:p14="http://schemas.microsoft.com/office/powerpoint/2010/main" val="31342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r>
              <a:rPr lang="it-IT" dirty="0"/>
              <a:t>Secondaria 1° grado G. </a:t>
            </a:r>
            <a:r>
              <a:rPr lang="it-IT" dirty="0" err="1"/>
              <a:t>Robecchi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755493"/>
              </p:ext>
            </p:extLst>
          </p:nvPr>
        </p:nvGraphicFramePr>
        <p:xfrm>
          <a:off x="1981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145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229</Words>
  <Application>Microsoft Office PowerPoint</Application>
  <PresentationFormat>Widescreen</PresentationFormat>
  <Paragraphs>48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di Office</vt:lpstr>
      <vt:lpstr>Vigevano I. C. S. di Viale Libertà </vt:lpstr>
      <vt:lpstr>Vigevano I. C. S. di Viale Libertà</vt:lpstr>
      <vt:lpstr>Secondaria 1° grado G. Robecchi</vt:lpstr>
      <vt:lpstr>Primaria De Amicis</vt:lpstr>
      <vt:lpstr>Primaria Anna Botto</vt:lpstr>
      <vt:lpstr>Infanzia S. Maria delle Vigne</vt:lpstr>
      <vt:lpstr>Infanzia C. Corsico</vt:lpstr>
      <vt:lpstr>I. C. S. di Viale Libertà Vigevano</vt:lpstr>
      <vt:lpstr>Secondaria 1° grado G. Robecchi</vt:lpstr>
      <vt:lpstr>Primaria De Amicis</vt:lpstr>
      <vt:lpstr>Primaria Anna Botto</vt:lpstr>
      <vt:lpstr>Infanzia S. Maria delle Vigne</vt:lpstr>
      <vt:lpstr>infanzia C. Corsico </vt:lpstr>
      <vt:lpstr>Alunni stranieri  Secondaria 1° grado G. Robecchi</vt:lpstr>
      <vt:lpstr>Alunni stranieri Primaria De Amicis</vt:lpstr>
      <vt:lpstr>Alunni stranieri Primaria Anna Botto</vt:lpstr>
      <vt:lpstr>Alunni stranieri infanzia S. Maria delle Vigne</vt:lpstr>
      <vt:lpstr>Alunni stranieri Infanzia C. Corsico</vt:lpstr>
      <vt:lpstr>Continenti di provenienza tot. I.C.S. di Viale Libertà Vigevano</vt:lpstr>
      <vt:lpstr>Continenti di provenienza secondaria  1° grado G. Robecchi</vt:lpstr>
      <vt:lpstr>Continenti di provenienza primaria De Amicis</vt:lpstr>
      <vt:lpstr>Continenti di provenienza primaria Anna Botto</vt:lpstr>
      <vt:lpstr>Continenti di provenienza infanzia S. Maria delle Vigne</vt:lpstr>
      <vt:lpstr>Continenti di provenienza infanzia C. Corsico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C. S. di Viale Libertà Vigevano</dc:title>
  <dc:creator>mauro</dc:creator>
  <cp:lastModifiedBy>Simona Stacchini</cp:lastModifiedBy>
  <cp:revision>41</cp:revision>
  <dcterms:created xsi:type="dcterms:W3CDTF">2019-01-31T20:43:55Z</dcterms:created>
  <dcterms:modified xsi:type="dcterms:W3CDTF">2019-03-11T20:49:58Z</dcterms:modified>
</cp:coreProperties>
</file>