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3" r:id="rId3"/>
    <p:sldId id="264" r:id="rId4"/>
    <p:sldId id="265" r:id="rId5"/>
    <p:sldId id="267" r:id="rId6"/>
    <p:sldId id="277" r:id="rId7"/>
    <p:sldId id="276" r:id="rId8"/>
    <p:sldId id="278" r:id="rId9"/>
    <p:sldId id="279" r:id="rId10"/>
    <p:sldId id="275" r:id="rId11"/>
    <p:sldId id="272" r:id="rId12"/>
    <p:sldId id="268" r:id="rId13"/>
    <p:sldId id="269" r:id="rId14"/>
    <p:sldId id="270" r:id="rId15"/>
    <p:sldId id="271" r:id="rId16"/>
    <p:sldId id="266" r:id="rId17"/>
    <p:sldId id="259" r:id="rId18"/>
    <p:sldId id="260" r:id="rId19"/>
    <p:sldId id="261" r:id="rId20"/>
    <p:sldId id="262" r:id="rId21"/>
    <p:sldId id="273" r:id="rId22"/>
    <p:sldId id="274" r:id="rId23"/>
    <p:sldId id="280" r:id="rId2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>
        <c:manualLayout>
          <c:xMode val="edge"/>
          <c:yMode val="edge"/>
          <c:x val="0.64287198039166671"/>
          <c:y val="0.11243542384179543"/>
        </c:manualLayout>
      </c:layout>
    </c:title>
    <c:plotArea>
      <c:layout>
        <c:manualLayout>
          <c:layoutTarget val="inner"/>
          <c:xMode val="edge"/>
          <c:yMode val="edge"/>
          <c:x val="6.7704222719811233E-2"/>
          <c:y val="0.21096388595711638"/>
          <c:w val="0.61526056156114328"/>
          <c:h val="0.7177678174647279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Paesi di provenienza</c:v>
                </c:pt>
              </c:strCache>
            </c:strRef>
          </c:tx>
          <c:dLbls>
            <c:dLbl>
              <c:idx val="7"/>
              <c:layout>
                <c:manualLayout>
                  <c:x val="4.8859235927342544E-2"/>
                  <c:y val="6.8840267748028053E-2"/>
                </c:manualLayout>
              </c:layout>
              <c:showVal val="1"/>
            </c:dLbl>
            <c:dLbl>
              <c:idx val="8"/>
              <c:layout>
                <c:manualLayout>
                  <c:x val="5.2223614994804039E-2"/>
                  <c:y val="6.3804322946714134E-2"/>
                </c:manualLayout>
              </c:layout>
              <c:showVal val="1"/>
            </c:dLbl>
            <c:dLbl>
              <c:idx val="9"/>
              <c:layout>
                <c:manualLayout>
                  <c:x val="4.9385989660151584E-2"/>
                  <c:y val="6.5889432633321976E-2"/>
                </c:manualLayout>
              </c:layout>
              <c:showVal val="1"/>
            </c:dLbl>
            <c:showVal val="1"/>
            <c:showLeaderLines val="1"/>
          </c:dLbls>
          <c:cat>
            <c:strRef>
              <c:f>Foglio1!$A$2:$A$14</c:f>
              <c:strCache>
                <c:ptCount val="13"/>
                <c:pt idx="0">
                  <c:v>albania</c:v>
                </c:pt>
                <c:pt idx="1">
                  <c:v>egitto</c:v>
                </c:pt>
                <c:pt idx="2">
                  <c:v>marocco</c:v>
                </c:pt>
                <c:pt idx="3">
                  <c:v>tunisia</c:v>
                </c:pt>
                <c:pt idx="4">
                  <c:v>romania</c:v>
                </c:pt>
                <c:pt idx="5">
                  <c:v>cina</c:v>
                </c:pt>
                <c:pt idx="6">
                  <c:v>costa d'avorio</c:v>
                </c:pt>
                <c:pt idx="7">
                  <c:v>camerun</c:v>
                </c:pt>
                <c:pt idx="8">
                  <c:v>iran</c:v>
                </c:pt>
                <c:pt idx="9">
                  <c:v>turchia</c:v>
                </c:pt>
                <c:pt idx="10">
                  <c:v>perù</c:v>
                </c:pt>
                <c:pt idx="11">
                  <c:v>bangladesh</c:v>
                </c:pt>
                <c:pt idx="12">
                  <c:v>el salvador</c:v>
                </c:pt>
              </c:strCache>
            </c:strRef>
          </c:cat>
          <c:val>
            <c:numRef>
              <c:f>Foglio1!$B$2:$B$14</c:f>
              <c:numCache>
                <c:formatCode>General</c:formatCode>
                <c:ptCount val="13"/>
                <c:pt idx="0">
                  <c:v>12</c:v>
                </c:pt>
                <c:pt idx="1">
                  <c:v>11</c:v>
                </c:pt>
                <c:pt idx="2">
                  <c:v>7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4310994213446702"/>
          <c:y val="0.1853432951894243"/>
          <c:w val="0.24555146056608507"/>
          <c:h val="0.81465670481057662"/>
        </c:manualLayout>
      </c:layout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2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totale alunni 310</c:v>
                </c:pt>
              </c:strCache>
            </c:strRef>
          </c:tx>
          <c:dLbls>
            <c:showVal val="1"/>
            <c:showLeaderLines val="1"/>
          </c:dLbls>
          <c:cat>
            <c:strRef>
              <c:f>Foglio1!$A$2:$A$3</c:f>
              <c:strCache>
                <c:ptCount val="2"/>
                <c:pt idx="0">
                  <c:v>alunni italiani 68,7%</c:v>
                </c:pt>
                <c:pt idx="1">
                  <c:v>alunni stranieri 31,3%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213</c:v>
                </c:pt>
                <c:pt idx="1">
                  <c:v>97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42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dLbls>
            <c:showVal val="1"/>
          </c:dLbls>
          <c:cat>
            <c:strRef>
              <c:f>Foglio1!$A$2:$A$3</c:f>
              <c:strCache>
                <c:ptCount val="2"/>
                <c:pt idx="0">
                  <c:v>nati in Italia</c:v>
                </c:pt>
                <c:pt idx="1">
                  <c:v>nati all'estero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43</c:v>
                </c:pt>
                <c:pt idx="1">
                  <c:v>3</c:v>
                </c:pt>
              </c:numCache>
            </c:numRef>
          </c:val>
        </c:ser>
        <c:shape val="cylinder"/>
        <c:axId val="43784064"/>
        <c:axId val="43785600"/>
        <c:axId val="0"/>
      </c:bar3DChart>
      <c:catAx>
        <c:axId val="43784064"/>
        <c:scaling>
          <c:orientation val="minMax"/>
        </c:scaling>
        <c:axPos val="b"/>
        <c:tickLblPos val="nextTo"/>
        <c:crossAx val="43785600"/>
        <c:crosses val="autoZero"/>
        <c:auto val="1"/>
        <c:lblAlgn val="ctr"/>
        <c:lblOffset val="100"/>
      </c:catAx>
      <c:valAx>
        <c:axId val="43785600"/>
        <c:scaling>
          <c:orientation val="minMax"/>
        </c:scaling>
        <c:axPos val="l"/>
        <c:majorGridlines/>
        <c:numFmt formatCode="General" sourceLinked="1"/>
        <c:tickLblPos val="nextTo"/>
        <c:crossAx val="437840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2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dLbls>
            <c:showVal val="1"/>
          </c:dLbls>
          <c:cat>
            <c:strRef>
              <c:f>Foglio1!$A$2:$A$3</c:f>
              <c:strCache>
                <c:ptCount val="2"/>
                <c:pt idx="0">
                  <c:v>nati in Italia</c:v>
                </c:pt>
                <c:pt idx="1">
                  <c:v>nati all'estero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47</c:v>
                </c:pt>
                <c:pt idx="1">
                  <c:v>4</c:v>
                </c:pt>
              </c:numCache>
            </c:numRef>
          </c:val>
        </c:ser>
        <c:shape val="cylinder"/>
        <c:axId val="45247104"/>
        <c:axId val="98219136"/>
        <c:axId val="0"/>
      </c:bar3DChart>
      <c:catAx>
        <c:axId val="45247104"/>
        <c:scaling>
          <c:orientation val="minMax"/>
        </c:scaling>
        <c:axPos val="b"/>
        <c:tickLblPos val="nextTo"/>
        <c:crossAx val="98219136"/>
        <c:crosses val="autoZero"/>
        <c:auto val="1"/>
        <c:lblAlgn val="ctr"/>
        <c:lblOffset val="100"/>
      </c:catAx>
      <c:valAx>
        <c:axId val="98219136"/>
        <c:scaling>
          <c:orientation val="minMax"/>
        </c:scaling>
        <c:axPos val="l"/>
        <c:majorGridlines/>
        <c:numFmt formatCode="General" sourceLinked="1"/>
        <c:tickLblPos val="nextTo"/>
        <c:crossAx val="452471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2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dLbls>
            <c:showVal val="1"/>
          </c:dLbls>
          <c:cat>
            <c:strRef>
              <c:f>Foglio1!$A$2:$A$3</c:f>
              <c:strCache>
                <c:ptCount val="2"/>
                <c:pt idx="0">
                  <c:v>nati in Italia</c:v>
                </c:pt>
                <c:pt idx="1">
                  <c:v>nati all'estero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77</c:v>
                </c:pt>
                <c:pt idx="1">
                  <c:v>23</c:v>
                </c:pt>
              </c:numCache>
            </c:numRef>
          </c:val>
        </c:ser>
        <c:shape val="cylinder"/>
        <c:axId val="43832448"/>
        <c:axId val="43833984"/>
        <c:axId val="0"/>
      </c:bar3DChart>
      <c:catAx>
        <c:axId val="43832448"/>
        <c:scaling>
          <c:orientation val="minMax"/>
        </c:scaling>
        <c:axPos val="b"/>
        <c:tickLblPos val="nextTo"/>
        <c:crossAx val="43833984"/>
        <c:crosses val="autoZero"/>
        <c:auto val="1"/>
        <c:lblAlgn val="ctr"/>
        <c:lblOffset val="100"/>
      </c:catAx>
      <c:valAx>
        <c:axId val="43833984"/>
        <c:scaling>
          <c:orientation val="minMax"/>
        </c:scaling>
        <c:axPos val="l"/>
        <c:majorGridlines/>
        <c:numFmt formatCode="General" sourceLinked="1"/>
        <c:tickLblPos val="nextTo"/>
        <c:crossAx val="438324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2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dLbls>
            <c:showVal val="1"/>
          </c:dLbls>
          <c:cat>
            <c:strRef>
              <c:f>Foglio1!$A$2:$A$3</c:f>
              <c:strCache>
                <c:ptCount val="2"/>
                <c:pt idx="0">
                  <c:v>nati in Italia</c:v>
                </c:pt>
                <c:pt idx="1">
                  <c:v>nati all'estero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101</c:v>
                </c:pt>
                <c:pt idx="1">
                  <c:v>36</c:v>
                </c:pt>
              </c:numCache>
            </c:numRef>
          </c:val>
        </c:ser>
        <c:shape val="cylinder"/>
        <c:axId val="45223296"/>
        <c:axId val="45257856"/>
        <c:axId val="0"/>
      </c:bar3DChart>
      <c:catAx>
        <c:axId val="45223296"/>
        <c:scaling>
          <c:orientation val="minMax"/>
        </c:scaling>
        <c:axPos val="b"/>
        <c:tickLblPos val="nextTo"/>
        <c:crossAx val="45257856"/>
        <c:crosses val="autoZero"/>
        <c:auto val="1"/>
        <c:lblAlgn val="ctr"/>
        <c:lblOffset val="100"/>
      </c:catAx>
      <c:valAx>
        <c:axId val="45257856"/>
        <c:scaling>
          <c:orientation val="minMax"/>
        </c:scaling>
        <c:axPos val="l"/>
        <c:majorGridlines/>
        <c:numFmt formatCode="General" sourceLinked="1"/>
        <c:tickLblPos val="nextTo"/>
        <c:crossAx val="452232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2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dLbls>
            <c:showVal val="1"/>
          </c:dLbls>
          <c:cat>
            <c:strRef>
              <c:f>Foglio1!$A$2:$A$3</c:f>
              <c:strCache>
                <c:ptCount val="2"/>
                <c:pt idx="0">
                  <c:v>nati in Italia</c:v>
                </c:pt>
                <c:pt idx="1">
                  <c:v>nati all'estero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58</c:v>
                </c:pt>
                <c:pt idx="1">
                  <c:v>39</c:v>
                </c:pt>
              </c:numCache>
            </c:numRef>
          </c:val>
        </c:ser>
        <c:shape val="cylinder"/>
        <c:axId val="45275008"/>
        <c:axId val="45276544"/>
        <c:axId val="0"/>
      </c:bar3DChart>
      <c:catAx>
        <c:axId val="45275008"/>
        <c:scaling>
          <c:orientation val="minMax"/>
        </c:scaling>
        <c:axPos val="b"/>
        <c:tickLblPos val="nextTo"/>
        <c:crossAx val="45276544"/>
        <c:crosses val="autoZero"/>
        <c:auto val="1"/>
        <c:lblAlgn val="ctr"/>
        <c:lblOffset val="100"/>
      </c:catAx>
      <c:valAx>
        <c:axId val="45276544"/>
        <c:scaling>
          <c:orientation val="minMax"/>
        </c:scaling>
        <c:axPos val="l"/>
        <c:majorGridlines/>
        <c:numFmt formatCode="General" sourceLinked="1"/>
        <c:tickLblPos val="nextTo"/>
        <c:crossAx val="452750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dPt>
            <c:idx val="0"/>
            <c:spPr>
              <a:solidFill>
                <a:schemeClr val="tx1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Foglio1!$A$2:$A$5</c:f>
              <c:strCache>
                <c:ptCount val="4"/>
                <c:pt idx="0">
                  <c:v>africa</c:v>
                </c:pt>
                <c:pt idx="1">
                  <c:v>europa</c:v>
                </c:pt>
                <c:pt idx="2">
                  <c:v>asia</c:v>
                </c:pt>
                <c:pt idx="3">
                  <c:v>sud america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24</c:v>
                </c:pt>
                <c:pt idx="1">
                  <c:v>15</c:v>
                </c:pt>
                <c:pt idx="2">
                  <c:v>3</c:v>
                </c:pt>
                <c:pt idx="3">
                  <c:v>4</c:v>
                </c:pt>
              </c:numCache>
            </c:numRef>
          </c:val>
        </c:ser>
        <c:axId val="45356544"/>
        <c:axId val="45358080"/>
      </c:barChart>
      <c:catAx>
        <c:axId val="45356544"/>
        <c:scaling>
          <c:orientation val="minMax"/>
        </c:scaling>
        <c:axPos val="b"/>
        <c:tickLblPos val="nextTo"/>
        <c:crossAx val="45358080"/>
        <c:crosses val="autoZero"/>
        <c:auto val="1"/>
        <c:lblAlgn val="ctr"/>
        <c:lblOffset val="100"/>
      </c:catAx>
      <c:valAx>
        <c:axId val="45358080"/>
        <c:scaling>
          <c:orientation val="minMax"/>
        </c:scaling>
        <c:axPos val="l"/>
        <c:majorGridlines/>
        <c:numFmt formatCode="General" sourceLinked="1"/>
        <c:tickLblPos val="nextTo"/>
        <c:crossAx val="453565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dPt>
            <c:idx val="0"/>
            <c:spPr>
              <a:solidFill>
                <a:schemeClr val="tx1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Foglio1!$A$2:$A$5</c:f>
              <c:strCache>
                <c:ptCount val="4"/>
                <c:pt idx="0">
                  <c:v>africa</c:v>
                </c:pt>
                <c:pt idx="1">
                  <c:v>europa</c:v>
                </c:pt>
                <c:pt idx="2">
                  <c:v>asia</c:v>
                </c:pt>
                <c:pt idx="3">
                  <c:v>sud america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26</c:v>
                </c:pt>
                <c:pt idx="1">
                  <c:v>15</c:v>
                </c:pt>
                <c:pt idx="2">
                  <c:v>3</c:v>
                </c:pt>
                <c:pt idx="3">
                  <c:v>7</c:v>
                </c:pt>
              </c:numCache>
            </c:numRef>
          </c:val>
        </c:ser>
        <c:axId val="45409408"/>
        <c:axId val="45410944"/>
      </c:barChart>
      <c:catAx>
        <c:axId val="45409408"/>
        <c:scaling>
          <c:orientation val="minMax"/>
        </c:scaling>
        <c:axPos val="b"/>
        <c:tickLblPos val="nextTo"/>
        <c:crossAx val="45410944"/>
        <c:crosses val="autoZero"/>
        <c:auto val="1"/>
        <c:lblAlgn val="ctr"/>
        <c:lblOffset val="100"/>
      </c:catAx>
      <c:valAx>
        <c:axId val="45410944"/>
        <c:scaling>
          <c:orientation val="minMax"/>
        </c:scaling>
        <c:axPos val="l"/>
        <c:majorGridlines/>
        <c:numFmt formatCode="General" sourceLinked="1"/>
        <c:tickLblPos val="nextTo"/>
        <c:crossAx val="454094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dPt>
            <c:idx val="0"/>
            <c:spPr>
              <a:solidFill>
                <a:schemeClr val="tx1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Foglio1!$A$2:$A$5</c:f>
              <c:strCache>
                <c:ptCount val="4"/>
                <c:pt idx="0">
                  <c:v>africa</c:v>
                </c:pt>
                <c:pt idx="1">
                  <c:v>europa</c:v>
                </c:pt>
                <c:pt idx="2">
                  <c:v>asia</c:v>
                </c:pt>
                <c:pt idx="3">
                  <c:v>sud america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49</c:v>
                </c:pt>
                <c:pt idx="1">
                  <c:v>27</c:v>
                </c:pt>
                <c:pt idx="2">
                  <c:v>13</c:v>
                </c:pt>
                <c:pt idx="3">
                  <c:v>11</c:v>
                </c:pt>
              </c:numCache>
            </c:numRef>
          </c:val>
        </c:ser>
        <c:axId val="45441792"/>
        <c:axId val="45443328"/>
      </c:barChart>
      <c:catAx>
        <c:axId val="45441792"/>
        <c:scaling>
          <c:orientation val="minMax"/>
        </c:scaling>
        <c:axPos val="b"/>
        <c:tickLblPos val="nextTo"/>
        <c:crossAx val="45443328"/>
        <c:crosses val="autoZero"/>
        <c:auto val="1"/>
        <c:lblAlgn val="ctr"/>
        <c:lblOffset val="100"/>
      </c:catAx>
      <c:valAx>
        <c:axId val="45443328"/>
        <c:scaling>
          <c:orientation val="minMax"/>
        </c:scaling>
        <c:axPos val="l"/>
        <c:majorGridlines/>
        <c:numFmt formatCode="General" sourceLinked="1"/>
        <c:tickLblPos val="nextTo"/>
        <c:crossAx val="454417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dPt>
            <c:idx val="0"/>
            <c:spPr>
              <a:solidFill>
                <a:schemeClr val="tx1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Foglio1!$A$2:$A$5</c:f>
              <c:strCache>
                <c:ptCount val="4"/>
                <c:pt idx="0">
                  <c:v>africa</c:v>
                </c:pt>
                <c:pt idx="1">
                  <c:v>europa</c:v>
                </c:pt>
                <c:pt idx="2">
                  <c:v>asia</c:v>
                </c:pt>
                <c:pt idx="3">
                  <c:v>sud america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58</c:v>
                </c:pt>
                <c:pt idx="1">
                  <c:v>49</c:v>
                </c:pt>
                <c:pt idx="2">
                  <c:v>3</c:v>
                </c:pt>
                <c:pt idx="3">
                  <c:v>27</c:v>
                </c:pt>
              </c:numCache>
            </c:numRef>
          </c:val>
        </c:ser>
        <c:axId val="46128512"/>
        <c:axId val="46310528"/>
      </c:barChart>
      <c:catAx>
        <c:axId val="46128512"/>
        <c:scaling>
          <c:orientation val="minMax"/>
        </c:scaling>
        <c:axPos val="b"/>
        <c:tickLblPos val="nextTo"/>
        <c:crossAx val="46310528"/>
        <c:crosses val="autoZero"/>
        <c:auto val="1"/>
        <c:lblAlgn val="ctr"/>
        <c:lblOffset val="100"/>
      </c:catAx>
      <c:valAx>
        <c:axId val="46310528"/>
        <c:scaling>
          <c:orientation val="minMax"/>
        </c:scaling>
        <c:axPos val="l"/>
        <c:majorGridlines/>
        <c:numFmt formatCode="General" sourceLinked="1"/>
        <c:tickLblPos val="nextTo"/>
        <c:crossAx val="461285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paesi di provenienza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Foglio1!$A$2:$A$19</c:f>
              <c:strCache>
                <c:ptCount val="18"/>
                <c:pt idx="0">
                  <c:v>tunisia</c:v>
                </c:pt>
                <c:pt idx="1">
                  <c:v>marocco</c:v>
                </c:pt>
                <c:pt idx="2">
                  <c:v>egitto</c:v>
                </c:pt>
                <c:pt idx="3">
                  <c:v>romania</c:v>
                </c:pt>
                <c:pt idx="4">
                  <c:v>perù</c:v>
                </c:pt>
                <c:pt idx="5">
                  <c:v>equador</c:v>
                </c:pt>
                <c:pt idx="6">
                  <c:v>moldavia</c:v>
                </c:pt>
                <c:pt idx="7">
                  <c:v>sri lanka</c:v>
                </c:pt>
                <c:pt idx="8">
                  <c:v>nigeria</c:v>
                </c:pt>
                <c:pt idx="9">
                  <c:v>bangladesh</c:v>
                </c:pt>
                <c:pt idx="10">
                  <c:v>turchia</c:v>
                </c:pt>
                <c:pt idx="11">
                  <c:v>senegal</c:v>
                </c:pt>
                <c:pt idx="12">
                  <c:v>siria</c:v>
                </c:pt>
                <c:pt idx="13">
                  <c:v>filippine</c:v>
                </c:pt>
                <c:pt idx="14">
                  <c:v>cina</c:v>
                </c:pt>
                <c:pt idx="15">
                  <c:v>ucraina</c:v>
                </c:pt>
                <c:pt idx="16">
                  <c:v>polonia</c:v>
                </c:pt>
                <c:pt idx="17">
                  <c:v>croazia</c:v>
                </c:pt>
              </c:strCache>
            </c:strRef>
          </c:cat>
          <c:val>
            <c:numRef>
              <c:f>Foglio1!$B$2:$B$19</c:f>
              <c:numCache>
                <c:formatCode>General</c:formatCode>
                <c:ptCount val="18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82185574025469155"/>
          <c:y val="2.2712072546770785E-2"/>
          <c:w val="0.1688850004860504"/>
          <c:h val="0.91631548910143457"/>
        </c:manualLayout>
      </c:layout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dPt>
            <c:idx val="0"/>
            <c:spPr>
              <a:solidFill>
                <a:schemeClr val="tx1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Foglio1!$A$2:$A$5</c:f>
              <c:strCache>
                <c:ptCount val="4"/>
                <c:pt idx="0">
                  <c:v>africa</c:v>
                </c:pt>
                <c:pt idx="1">
                  <c:v>europa</c:v>
                </c:pt>
                <c:pt idx="2">
                  <c:v>asia</c:v>
                </c:pt>
                <c:pt idx="3">
                  <c:v>sud america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49</c:v>
                </c:pt>
                <c:pt idx="1">
                  <c:v>17</c:v>
                </c:pt>
                <c:pt idx="2">
                  <c:v>12</c:v>
                </c:pt>
                <c:pt idx="3">
                  <c:v>19</c:v>
                </c:pt>
              </c:numCache>
            </c:numRef>
          </c:val>
        </c:ser>
        <c:axId val="101084160"/>
        <c:axId val="60166912"/>
      </c:barChart>
      <c:catAx>
        <c:axId val="101084160"/>
        <c:scaling>
          <c:orientation val="minMax"/>
        </c:scaling>
        <c:axPos val="b"/>
        <c:tickLblPos val="nextTo"/>
        <c:crossAx val="60166912"/>
        <c:crosses val="autoZero"/>
        <c:auto val="1"/>
        <c:lblAlgn val="ctr"/>
        <c:lblOffset val="100"/>
      </c:catAx>
      <c:valAx>
        <c:axId val="60166912"/>
        <c:scaling>
          <c:orientation val="minMax"/>
        </c:scaling>
        <c:axPos val="l"/>
        <c:majorGridlines/>
        <c:numFmt formatCode="General" sourceLinked="1"/>
        <c:tickLblPos val="nextTo"/>
        <c:crossAx val="1010841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n° alunni</c:v>
                </c:pt>
              </c:strCache>
            </c:strRef>
          </c:tx>
          <c:dPt>
            <c:idx val="0"/>
            <c:spPr>
              <a:solidFill>
                <a:schemeClr val="tx1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Foglio1!$A$2:$A$5</c:f>
              <c:strCache>
                <c:ptCount val="4"/>
                <c:pt idx="0">
                  <c:v>africa</c:v>
                </c:pt>
                <c:pt idx="1">
                  <c:v>europa</c:v>
                </c:pt>
                <c:pt idx="2">
                  <c:v>asia</c:v>
                </c:pt>
                <c:pt idx="3">
                  <c:v>sud america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206</c:v>
                </c:pt>
                <c:pt idx="1">
                  <c:v>123</c:v>
                </c:pt>
                <c:pt idx="2">
                  <c:v>34</c:v>
                </c:pt>
                <c:pt idx="3">
                  <c:v>69</c:v>
                </c:pt>
              </c:numCache>
            </c:numRef>
          </c:val>
        </c:ser>
        <c:axId val="60215296"/>
        <c:axId val="60216832"/>
      </c:barChart>
      <c:catAx>
        <c:axId val="60215296"/>
        <c:scaling>
          <c:orientation val="minMax"/>
        </c:scaling>
        <c:axPos val="b"/>
        <c:tickLblPos val="nextTo"/>
        <c:crossAx val="60216832"/>
        <c:crosses val="autoZero"/>
        <c:auto val="1"/>
        <c:lblAlgn val="ctr"/>
        <c:lblOffset val="100"/>
      </c:catAx>
      <c:valAx>
        <c:axId val="60216832"/>
        <c:scaling>
          <c:orientation val="minMax"/>
        </c:scaling>
        <c:axPos val="l"/>
        <c:majorGridlines/>
        <c:numFmt formatCode="General" sourceLinked="1"/>
        <c:tickLblPos val="nextTo"/>
        <c:crossAx val="602152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38 </a:t>
            </a:r>
            <a:r>
              <a:rPr lang="en-US" dirty="0" err="1" smtClean="0"/>
              <a:t>paesi</a:t>
            </a:r>
            <a:r>
              <a:rPr lang="en-US" dirty="0" smtClean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provenienza</a:t>
            </a:r>
            <a:endParaRPr lang="en-US" dirty="0"/>
          </a:p>
        </c:rich>
      </c:tx>
      <c:layout>
        <c:manualLayout>
          <c:xMode val="edge"/>
          <c:yMode val="edge"/>
          <c:x val="0.21180944395839416"/>
          <c:y val="0.904660081802517"/>
        </c:manualLayout>
      </c:layout>
    </c:title>
    <c:plotArea>
      <c:layout>
        <c:manualLayout>
          <c:layoutTarget val="inner"/>
          <c:xMode val="edge"/>
          <c:yMode val="edge"/>
          <c:x val="6.3827889569359378E-2"/>
          <c:y val="0.20860430063455762"/>
          <c:w val="0.54183872849227177"/>
          <c:h val="0.67589481355549963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paesi di provenienza</c:v>
                </c:pt>
              </c:strCache>
            </c:strRef>
          </c:tx>
          <c:dLbls>
            <c:dLbl>
              <c:idx val="0"/>
              <c:layout/>
              <c:dLblPos val="inEnd"/>
              <c:showVal val="1"/>
            </c:dLbl>
            <c:dLbl>
              <c:idx val="1"/>
              <c:layout/>
              <c:dLblPos val="inEnd"/>
              <c:showVal val="1"/>
            </c:dLbl>
            <c:dLbl>
              <c:idx val="2"/>
              <c:layout/>
              <c:dLblPos val="inEnd"/>
              <c:showVal val="1"/>
            </c:dLbl>
            <c:dLbl>
              <c:idx val="3"/>
              <c:layout/>
              <c:dLblPos val="inEnd"/>
              <c:showVal val="1"/>
            </c:dLbl>
            <c:dLbl>
              <c:idx val="4"/>
              <c:layout/>
              <c:dLblPos val="inEnd"/>
              <c:showVal val="1"/>
            </c:dLbl>
            <c:dLbl>
              <c:idx val="5"/>
              <c:layout/>
              <c:dLblPos val="inEnd"/>
              <c:showVal val="1"/>
            </c:dLbl>
            <c:dLbl>
              <c:idx val="6"/>
              <c:layout/>
              <c:dLblPos val="inEnd"/>
              <c:showVal val="1"/>
            </c:dLbl>
            <c:dLbl>
              <c:idx val="7"/>
              <c:layout/>
              <c:dLblPos val="inEnd"/>
              <c:showVal val="1"/>
            </c:dLbl>
            <c:dLbl>
              <c:idx val="8"/>
              <c:layout/>
              <c:dLblPos val="inEnd"/>
              <c:showVal val="1"/>
            </c:dLbl>
            <c:dLbl>
              <c:idx val="9"/>
              <c:layout/>
              <c:dLblPos val="inEnd"/>
              <c:showVal val="1"/>
            </c:dLbl>
            <c:dLbl>
              <c:idx val="10"/>
              <c:layout/>
              <c:dLblPos val="inEnd"/>
              <c:showVal val="1"/>
            </c:dLbl>
            <c:dLbl>
              <c:idx val="11"/>
              <c:layout/>
              <c:dLblPos val="inEnd"/>
              <c:showVal val="1"/>
            </c:dLbl>
            <c:dLbl>
              <c:idx val="12"/>
              <c:layout/>
              <c:dLblPos val="inEnd"/>
              <c:showVal val="1"/>
            </c:dLbl>
            <c:dLbl>
              <c:idx val="13"/>
              <c:layout/>
              <c:dLblPos val="inEnd"/>
              <c:showVal val="1"/>
            </c:dLbl>
            <c:delete val="1"/>
            <c:dLblPos val="inEnd"/>
          </c:dLbls>
          <c:cat>
            <c:strRef>
              <c:f>Foglio1!$A$2:$A$39</c:f>
              <c:strCache>
                <c:ptCount val="38"/>
                <c:pt idx="0">
                  <c:v>egitto</c:v>
                </c:pt>
                <c:pt idx="1">
                  <c:v>marocco</c:v>
                </c:pt>
                <c:pt idx="2">
                  <c:v>albania</c:v>
                </c:pt>
                <c:pt idx="3">
                  <c:v>tunisia</c:v>
                </c:pt>
                <c:pt idx="4">
                  <c:v>romania</c:v>
                </c:pt>
                <c:pt idx="5">
                  <c:v>perù</c:v>
                </c:pt>
                <c:pt idx="6">
                  <c:v>equador</c:v>
                </c:pt>
                <c:pt idx="7">
                  <c:v>cina</c:v>
                </c:pt>
                <c:pt idx="8">
                  <c:v>el salvador</c:v>
                </c:pt>
                <c:pt idx="9">
                  <c:v>costa d'avorio</c:v>
                </c:pt>
                <c:pt idx="10">
                  <c:v>filippine</c:v>
                </c:pt>
                <c:pt idx="11">
                  <c:v>moldavia</c:v>
                </c:pt>
                <c:pt idx="12">
                  <c:v>bangladesh</c:v>
                </c:pt>
                <c:pt idx="13">
                  <c:v>turchia</c:v>
                </c:pt>
                <c:pt idx="14">
                  <c:v>ucraina</c:v>
                </c:pt>
                <c:pt idx="15">
                  <c:v>bulgaria</c:v>
                </c:pt>
                <c:pt idx="16">
                  <c:v>senegal</c:v>
                </c:pt>
                <c:pt idx="17">
                  <c:v>benin</c:v>
                </c:pt>
                <c:pt idx="18">
                  <c:v>siria</c:v>
                </c:pt>
                <c:pt idx="19">
                  <c:v>mali</c:v>
                </c:pt>
                <c:pt idx="20">
                  <c:v>ghana</c:v>
                </c:pt>
                <c:pt idx="21">
                  <c:v>slovenia</c:v>
                </c:pt>
                <c:pt idx="22">
                  <c:v>polonia</c:v>
                </c:pt>
                <c:pt idx="23">
                  <c:v>argentina</c:v>
                </c:pt>
                <c:pt idx="24">
                  <c:v>sri lanka</c:v>
                </c:pt>
                <c:pt idx="25">
                  <c:v>bulgaria</c:v>
                </c:pt>
                <c:pt idx="26">
                  <c:v>colombia</c:v>
                </c:pt>
                <c:pt idx="27">
                  <c:v>ungheria</c:v>
                </c:pt>
                <c:pt idx="28">
                  <c:v>croazia</c:v>
                </c:pt>
                <c:pt idx="29">
                  <c:v>russia</c:v>
                </c:pt>
                <c:pt idx="30">
                  <c:v>francia</c:v>
                </c:pt>
                <c:pt idx="31">
                  <c:v>bolivia</c:v>
                </c:pt>
                <c:pt idx="32">
                  <c:v>camerun</c:v>
                </c:pt>
                <c:pt idx="33">
                  <c:v>togo</c:v>
                </c:pt>
                <c:pt idx="34">
                  <c:v>giordania</c:v>
                </c:pt>
                <c:pt idx="35">
                  <c:v>nigeria</c:v>
                </c:pt>
                <c:pt idx="36">
                  <c:v>camerun</c:v>
                </c:pt>
                <c:pt idx="37">
                  <c:v>iran</c:v>
                </c:pt>
              </c:strCache>
            </c:strRef>
          </c:cat>
          <c:val>
            <c:numRef>
              <c:f>Foglio1!$B$2:$B$39</c:f>
              <c:numCache>
                <c:formatCode>General</c:formatCode>
                <c:ptCount val="38"/>
                <c:pt idx="0">
                  <c:v>86</c:v>
                </c:pt>
                <c:pt idx="1">
                  <c:v>62</c:v>
                </c:pt>
                <c:pt idx="2">
                  <c:v>55</c:v>
                </c:pt>
                <c:pt idx="3">
                  <c:v>36</c:v>
                </c:pt>
                <c:pt idx="4">
                  <c:v>35</c:v>
                </c:pt>
                <c:pt idx="5">
                  <c:v>21</c:v>
                </c:pt>
                <c:pt idx="6">
                  <c:v>21</c:v>
                </c:pt>
                <c:pt idx="7">
                  <c:v>21</c:v>
                </c:pt>
                <c:pt idx="8">
                  <c:v>10</c:v>
                </c:pt>
                <c:pt idx="9">
                  <c:v>9</c:v>
                </c:pt>
                <c:pt idx="10">
                  <c:v>8</c:v>
                </c:pt>
                <c:pt idx="11">
                  <c:v>8</c:v>
                </c:pt>
                <c:pt idx="12">
                  <c:v>7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4</c:v>
                </c:pt>
                <c:pt idx="17">
                  <c:v>3</c:v>
                </c:pt>
                <c:pt idx="18">
                  <c:v>3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017364148925848"/>
          <c:y val="0"/>
          <c:w val="0.35673993875765531"/>
          <c:h val="1"/>
        </c:manualLayout>
      </c:layout>
      <c:txPr>
        <a:bodyPr/>
        <a:lstStyle/>
        <a:p>
          <a:pPr>
            <a:defRPr sz="1600"/>
          </a:pPr>
          <a:endParaRPr lang="it-IT"/>
        </a:p>
      </c:txPr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42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totale alunni 1261</c:v>
                </c:pt>
              </c:strCache>
            </c:strRef>
          </c:tx>
          <c:dLbls>
            <c:showVal val="1"/>
            <c:showLeaderLines val="1"/>
          </c:dLbls>
          <c:cat>
            <c:strRef>
              <c:f>Foglio1!$A$2:$A$3</c:f>
              <c:strCache>
                <c:ptCount val="2"/>
                <c:pt idx="0">
                  <c:v>alunni italiani 830</c:v>
                </c:pt>
                <c:pt idx="1">
                  <c:v>alunni stranieri 431</c:v>
                </c:pt>
              </c:strCache>
            </c:strRef>
          </c:cat>
          <c:val>
            <c:numRef>
              <c:f>Foglio1!$B$2:$B$3</c:f>
              <c:numCache>
                <c:formatCode>0%</c:formatCode>
                <c:ptCount val="2"/>
                <c:pt idx="0">
                  <c:v>0.66</c:v>
                </c:pt>
                <c:pt idx="1">
                  <c:v>0.34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>
        <c:manualLayout>
          <c:xMode val="edge"/>
          <c:yMode val="edge"/>
          <c:x val="0.70100697482259167"/>
          <c:y val="5.3314620556995464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paesi di provenienza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Foglio1!$A$2:$A$20</c:f>
              <c:strCache>
                <c:ptCount val="19"/>
                <c:pt idx="0">
                  <c:v>egitto</c:v>
                </c:pt>
                <c:pt idx="1">
                  <c:v>albania</c:v>
                </c:pt>
                <c:pt idx="2">
                  <c:v>marocco</c:v>
                </c:pt>
                <c:pt idx="3">
                  <c:v>tunisia</c:v>
                </c:pt>
                <c:pt idx="4">
                  <c:v>romania</c:v>
                </c:pt>
                <c:pt idx="5">
                  <c:v>cina</c:v>
                </c:pt>
                <c:pt idx="6">
                  <c:v>filippine</c:v>
                </c:pt>
                <c:pt idx="7">
                  <c:v>equador</c:v>
                </c:pt>
                <c:pt idx="8">
                  <c:v>perù</c:v>
                </c:pt>
                <c:pt idx="9">
                  <c:v>turchia</c:v>
                </c:pt>
                <c:pt idx="10">
                  <c:v>senegal</c:v>
                </c:pt>
                <c:pt idx="11">
                  <c:v>moldavia</c:v>
                </c:pt>
                <c:pt idx="12">
                  <c:v>bangladesh</c:v>
                </c:pt>
                <c:pt idx="13">
                  <c:v>sri lanka</c:v>
                </c:pt>
                <c:pt idx="14">
                  <c:v>el salvador</c:v>
                </c:pt>
                <c:pt idx="15">
                  <c:v>ungheria</c:v>
                </c:pt>
                <c:pt idx="16">
                  <c:v>giordania</c:v>
                </c:pt>
                <c:pt idx="17">
                  <c:v>togo</c:v>
                </c:pt>
                <c:pt idx="18">
                  <c:v>camerun</c:v>
                </c:pt>
              </c:strCache>
            </c:strRef>
          </c:cat>
          <c:val>
            <c:numRef>
              <c:f>Foglio1!$B$2:$B$20</c:f>
              <c:numCache>
                <c:formatCode>General</c:formatCode>
                <c:ptCount val="19"/>
                <c:pt idx="0">
                  <c:v>29</c:v>
                </c:pt>
                <c:pt idx="1">
                  <c:v>14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8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paesi di provenienza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Foglio1!$A$2:$A$26</c:f>
              <c:strCache>
                <c:ptCount val="25"/>
                <c:pt idx="0">
                  <c:v>egitto</c:v>
                </c:pt>
                <c:pt idx="1">
                  <c:v>marocco</c:v>
                </c:pt>
                <c:pt idx="2">
                  <c:v>albania</c:v>
                </c:pt>
                <c:pt idx="3">
                  <c:v>romania</c:v>
                </c:pt>
                <c:pt idx="4">
                  <c:v>equador</c:v>
                </c:pt>
                <c:pt idx="5">
                  <c:v>perù</c:v>
                </c:pt>
                <c:pt idx="6">
                  <c:v>el salvador</c:v>
                </c:pt>
                <c:pt idx="7">
                  <c:v>bulgaria</c:v>
                </c:pt>
                <c:pt idx="8">
                  <c:v>ucraina</c:v>
                </c:pt>
                <c:pt idx="9">
                  <c:v>moldavia</c:v>
                </c:pt>
                <c:pt idx="10">
                  <c:v>bangladesh</c:v>
                </c:pt>
                <c:pt idx="11">
                  <c:v>cina</c:v>
                </c:pt>
                <c:pt idx="12">
                  <c:v>benin</c:v>
                </c:pt>
                <c:pt idx="13">
                  <c:v>slovenia</c:v>
                </c:pt>
                <c:pt idx="14">
                  <c:v>polonia</c:v>
                </c:pt>
                <c:pt idx="15">
                  <c:v>argentina</c:v>
                </c:pt>
                <c:pt idx="16">
                  <c:v>turchia</c:v>
                </c:pt>
                <c:pt idx="17">
                  <c:v>mali</c:v>
                </c:pt>
                <c:pt idx="18">
                  <c:v>senegal</c:v>
                </c:pt>
                <c:pt idx="19">
                  <c:v>siria</c:v>
                </c:pt>
                <c:pt idx="20">
                  <c:v>ghana</c:v>
                </c:pt>
                <c:pt idx="21">
                  <c:v>croazia</c:v>
                </c:pt>
                <c:pt idx="22">
                  <c:v>russia</c:v>
                </c:pt>
                <c:pt idx="23">
                  <c:v>francia</c:v>
                </c:pt>
                <c:pt idx="24">
                  <c:v>bolivia</c:v>
                </c:pt>
              </c:strCache>
            </c:strRef>
          </c:cat>
          <c:val>
            <c:numRef>
              <c:f>Foglio1!$B$2:$B$26</c:f>
              <c:numCache>
                <c:formatCode>General</c:formatCode>
                <c:ptCount val="25"/>
                <c:pt idx="0">
                  <c:v>23</c:v>
                </c:pt>
                <c:pt idx="1">
                  <c:v>22</c:v>
                </c:pt>
                <c:pt idx="2">
                  <c:v>19</c:v>
                </c:pt>
                <c:pt idx="3">
                  <c:v>12</c:v>
                </c:pt>
                <c:pt idx="4">
                  <c:v>9</c:v>
                </c:pt>
                <c:pt idx="5">
                  <c:v>7</c:v>
                </c:pt>
                <c:pt idx="6">
                  <c:v>5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9068290074851768"/>
          <c:y val="0"/>
          <c:w val="0.30005783999222391"/>
          <c:h val="1"/>
        </c:manualLayout>
      </c:layout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paesi di provenienza</c:v>
                </c:pt>
              </c:strCache>
            </c:strRef>
          </c:tx>
          <c:dLbls>
            <c:dLblPos val="inEnd"/>
            <c:showVal val="1"/>
            <c:showLeaderLines val="1"/>
          </c:dLbls>
          <c:cat>
            <c:strRef>
              <c:f>Foglio1!$A$2:$A$22</c:f>
              <c:strCache>
                <c:ptCount val="21"/>
                <c:pt idx="0">
                  <c:v>egitto</c:v>
                </c:pt>
                <c:pt idx="1">
                  <c:v>marocco</c:v>
                </c:pt>
                <c:pt idx="2">
                  <c:v>tunisia</c:v>
                </c:pt>
                <c:pt idx="3">
                  <c:v>cina</c:v>
                </c:pt>
                <c:pt idx="4">
                  <c:v>perù</c:v>
                </c:pt>
                <c:pt idx="5">
                  <c:v>equador</c:v>
                </c:pt>
                <c:pt idx="6">
                  <c:v>albania</c:v>
                </c:pt>
                <c:pt idx="7">
                  <c:v>romania</c:v>
                </c:pt>
                <c:pt idx="8">
                  <c:v>costa d'avorio</c:v>
                </c:pt>
                <c:pt idx="9">
                  <c:v>el salvador</c:v>
                </c:pt>
                <c:pt idx="10">
                  <c:v>bangladesh</c:v>
                </c:pt>
                <c:pt idx="11">
                  <c:v>turchia</c:v>
                </c:pt>
                <c:pt idx="12">
                  <c:v>mali</c:v>
                </c:pt>
                <c:pt idx="13">
                  <c:v>senegal</c:v>
                </c:pt>
                <c:pt idx="14">
                  <c:v>siria</c:v>
                </c:pt>
                <c:pt idx="15">
                  <c:v>bulgaria</c:v>
                </c:pt>
                <c:pt idx="16">
                  <c:v>rep. Dominicana</c:v>
                </c:pt>
                <c:pt idx="17">
                  <c:v>ghana</c:v>
                </c:pt>
                <c:pt idx="18">
                  <c:v>colombia</c:v>
                </c:pt>
                <c:pt idx="19">
                  <c:v>ucraina</c:v>
                </c:pt>
                <c:pt idx="20">
                  <c:v>benin</c:v>
                </c:pt>
              </c:strCache>
            </c:strRef>
          </c:cat>
          <c:val>
            <c:numRef>
              <c:f>Foglio1!$B$2:$B$22</c:f>
              <c:numCache>
                <c:formatCode>General</c:formatCode>
                <c:ptCount val="21"/>
                <c:pt idx="0">
                  <c:v>16</c:v>
                </c:pt>
                <c:pt idx="1">
                  <c:v>16</c:v>
                </c:pt>
                <c:pt idx="2">
                  <c:v>8</c:v>
                </c:pt>
                <c:pt idx="3">
                  <c:v>8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6</c:v>
                </c:pt>
                <c:pt idx="8">
                  <c:v>3</c:v>
                </c:pt>
                <c:pt idx="9">
                  <c:v>3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6596067852629601"/>
          <c:y val="5.8758765814037857E-3"/>
          <c:w val="0.22478006221444538"/>
          <c:h val="0.98646630562379756"/>
        </c:manualLayout>
      </c:layout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42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totale alunni 153</c:v>
                </c:pt>
              </c:strCache>
            </c:strRef>
          </c:tx>
          <c:dLbls>
            <c:showVal val="1"/>
            <c:showLeaderLines val="1"/>
          </c:dLbls>
          <c:cat>
            <c:strRef>
              <c:f>Foglio1!$A$2:$A$3</c:f>
              <c:strCache>
                <c:ptCount val="2"/>
                <c:pt idx="0">
                  <c:v>alunni italiani 66,7%</c:v>
                </c:pt>
                <c:pt idx="1">
                  <c:v>alunni stranieri 33,3%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102</c:v>
                </c:pt>
                <c:pt idx="1">
                  <c:v>51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2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totale alunni 155</c:v>
                </c:pt>
              </c:strCache>
            </c:strRef>
          </c:tx>
          <c:dLbls>
            <c:showVal val="1"/>
            <c:showLeaderLines val="1"/>
          </c:dLbls>
          <c:cat>
            <c:strRef>
              <c:f>Foglio1!$A$2:$A$3</c:f>
              <c:strCache>
                <c:ptCount val="2"/>
                <c:pt idx="0">
                  <c:v>alunni italiani 69,9%</c:v>
                </c:pt>
                <c:pt idx="1">
                  <c:v>alunni stranieri 30,1%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109</c:v>
                </c:pt>
                <c:pt idx="1">
                  <c:v>46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2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totale alunni 287</c:v>
                </c:pt>
              </c:strCache>
            </c:strRef>
          </c:tx>
          <c:dLbls>
            <c:showVal val="1"/>
            <c:showLeaderLines val="1"/>
          </c:dLbls>
          <c:cat>
            <c:strRef>
              <c:f>Foglio1!$A$2:$A$3</c:f>
              <c:strCache>
                <c:ptCount val="2"/>
                <c:pt idx="0">
                  <c:v>alunni italiani 65,2%</c:v>
                </c:pt>
                <c:pt idx="1">
                  <c:v>alunni stranieri 34,8%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187</c:v>
                </c:pt>
                <c:pt idx="1">
                  <c:v>100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style val="42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totale alunni 356</c:v>
                </c:pt>
              </c:strCache>
            </c:strRef>
          </c:tx>
          <c:dLbls>
            <c:showVal val="1"/>
            <c:showLeaderLines val="1"/>
          </c:dLbls>
          <c:cat>
            <c:strRef>
              <c:f>Foglio1!$A$2:$A$3</c:f>
              <c:strCache>
                <c:ptCount val="2"/>
                <c:pt idx="0">
                  <c:v>alunni italiani 61,6%</c:v>
                </c:pt>
                <c:pt idx="1">
                  <c:v>alunni stranieri 38,4%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219</c:v>
                </c:pt>
                <c:pt idx="1">
                  <c:v>137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99459-427E-4987-83F1-8508946BDB67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4AF95-30AC-4F50-A37B-858E806050D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2C9D-4713-414B-8A55-8A625A54786C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F1E9-12B7-454C-AB53-9BF0CD48F0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2C9D-4713-414B-8A55-8A625A54786C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F1E9-12B7-454C-AB53-9BF0CD48F0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2C9D-4713-414B-8A55-8A625A54786C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F1E9-12B7-454C-AB53-9BF0CD48F0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2C9D-4713-414B-8A55-8A625A54786C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F1E9-12B7-454C-AB53-9BF0CD48F0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2C9D-4713-414B-8A55-8A625A54786C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F1E9-12B7-454C-AB53-9BF0CD48F0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2C9D-4713-414B-8A55-8A625A54786C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F1E9-12B7-454C-AB53-9BF0CD48F0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2C9D-4713-414B-8A55-8A625A54786C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F1E9-12B7-454C-AB53-9BF0CD48F0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2C9D-4713-414B-8A55-8A625A54786C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F1E9-12B7-454C-AB53-9BF0CD48F0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2C9D-4713-414B-8A55-8A625A54786C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F1E9-12B7-454C-AB53-9BF0CD48F0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2C9D-4713-414B-8A55-8A625A54786C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F1E9-12B7-454C-AB53-9BF0CD48F0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12C9D-4713-414B-8A55-8A625A54786C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AF1E9-12B7-454C-AB53-9BF0CD48F0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12C9D-4713-414B-8A55-8A625A54786C}" type="datetimeFigureOut">
              <a:rPr lang="it-IT" smtClean="0"/>
              <a:pPr/>
              <a:t>16/10/2017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AF1E9-12B7-454C-AB53-9BF0CD48F01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332657"/>
            <a:ext cx="7772400" cy="864096"/>
          </a:xfrm>
        </p:spPr>
        <p:txBody>
          <a:bodyPr>
            <a:normAutofit/>
          </a:bodyPr>
          <a:lstStyle/>
          <a:p>
            <a:r>
              <a:rPr lang="it-IT" sz="4000" dirty="0" smtClean="0"/>
              <a:t>Infanzia S. Maria delle Vigne</a:t>
            </a:r>
            <a:endParaRPr lang="it-IT" sz="4000" dirty="0"/>
          </a:p>
        </p:txBody>
      </p:sp>
      <p:graphicFrame>
        <p:nvGraphicFramePr>
          <p:cNvPr id="4" name="Grafico 3"/>
          <p:cNvGraphicFramePr/>
          <p:nvPr/>
        </p:nvGraphicFramePr>
        <p:xfrm>
          <a:off x="1259632" y="620688"/>
          <a:ext cx="672040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Secondaria 1° grado G. </a:t>
            </a:r>
            <a:r>
              <a:rPr lang="it-IT" dirty="0" err="1" smtClean="0"/>
              <a:t>Robecchi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Alunni stranieri infanzia S. Maria delle Vigne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Infanzia C. </a:t>
            </a:r>
            <a:r>
              <a:rPr lang="it-IT" dirty="0" err="1" smtClean="0"/>
              <a:t>Corsico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Primaria Anna Botto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Primaria De </a:t>
            </a:r>
            <a:r>
              <a:rPr lang="it-IT" dirty="0" err="1" smtClean="0"/>
              <a:t>Amicis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Secondaria 1° grado G. </a:t>
            </a:r>
            <a:r>
              <a:rPr lang="it-IT" dirty="0" err="1" smtClean="0"/>
              <a:t>Robecchi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Continenti di provenienza infanzia S. Maria delle Vigne</a:t>
            </a: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smtClean="0"/>
              <a:t>Continenti di provenienza infanzia C. </a:t>
            </a:r>
            <a:r>
              <a:rPr lang="it-IT" sz="3600" dirty="0" err="1" smtClean="0"/>
              <a:t>Corsico</a:t>
            </a:r>
            <a:endParaRPr lang="it-IT" sz="36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Continenti di provenienza primaria Anna Botto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dirty="0" smtClean="0"/>
              <a:t>Continenti di provenienza primaria De </a:t>
            </a:r>
            <a:r>
              <a:rPr lang="it-IT" sz="3200" dirty="0" err="1" smtClean="0"/>
              <a:t>Amicis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infanzia C. </a:t>
            </a:r>
            <a:r>
              <a:rPr lang="it-IT" dirty="0" err="1" smtClean="0"/>
              <a:t>Corsico</a:t>
            </a:r>
            <a:r>
              <a:rPr lang="it-IT" dirty="0" smtClean="0"/>
              <a:t>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Continenti di provenienza secondaria 1° grado G. </a:t>
            </a:r>
            <a:r>
              <a:rPr lang="it-IT" sz="3200" dirty="0" err="1" smtClean="0"/>
              <a:t>Robecchi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Continenti di provenienza tot. </a:t>
            </a:r>
            <a:r>
              <a:rPr lang="it-IT" dirty="0" err="1" smtClean="0"/>
              <a:t>I.C.S.</a:t>
            </a:r>
            <a:r>
              <a:rPr lang="it-IT" dirty="0" smtClean="0"/>
              <a:t> di Viale Libertà Vigevano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0"/>
          <a:ext cx="82296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5482952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I. C. S. di Viale Libertà Vigevano</a:t>
            </a: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I. C. S. di Viale Libertà Vigevano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Primaria Anna Botto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23528" y="0"/>
            <a:ext cx="5770984" cy="49006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Primaria De </a:t>
            </a:r>
            <a:r>
              <a:rPr lang="it-IT" dirty="0" err="1" smtClean="0"/>
              <a:t>Amicis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611560" y="548680"/>
          <a:ext cx="822960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dirty="0" smtClean="0"/>
              <a:t>Secondaria 1° grado G. </a:t>
            </a:r>
            <a:r>
              <a:rPr lang="it-IT" dirty="0" err="1" smtClean="0"/>
              <a:t>Robecchi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Infanzia C. </a:t>
            </a:r>
            <a:r>
              <a:rPr lang="it-IT" dirty="0" err="1" smtClean="0"/>
              <a:t>Corsico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Infanzia S. Maria delle Vigne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Primaria Anna Botto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Primaria De </a:t>
            </a:r>
            <a:r>
              <a:rPr lang="it-IT" dirty="0" err="1" smtClean="0"/>
              <a:t>Amicis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227</Words>
  <Application>Microsoft Office PowerPoint</Application>
  <PresentationFormat>Presentazione su schermo (4:3)</PresentationFormat>
  <Paragraphs>63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4" baseType="lpstr">
      <vt:lpstr>Tema di Office</vt:lpstr>
      <vt:lpstr>Infanzia S. Maria delle Vigne</vt:lpstr>
      <vt:lpstr>infanzia C. Corsico </vt:lpstr>
      <vt:lpstr>Primaria Anna Botto</vt:lpstr>
      <vt:lpstr>Primaria De Amicis</vt:lpstr>
      <vt:lpstr>Secondaria 1° grado G. Robecchi</vt:lpstr>
      <vt:lpstr>Infanzia C. Corsico</vt:lpstr>
      <vt:lpstr>Infanzia S. Maria delle Vigne</vt:lpstr>
      <vt:lpstr>Primaria Anna Botto</vt:lpstr>
      <vt:lpstr>Primaria De Amicis</vt:lpstr>
      <vt:lpstr>Secondaria 1° grado G. Robecchi</vt:lpstr>
      <vt:lpstr>Alunni stranieri infanzia S. Maria delle Vigne</vt:lpstr>
      <vt:lpstr>Infanzia C. Corsico</vt:lpstr>
      <vt:lpstr>Primaria Anna Botto</vt:lpstr>
      <vt:lpstr>Primaria De Amicis</vt:lpstr>
      <vt:lpstr>Secondaria 1° grado G. Robecchi</vt:lpstr>
      <vt:lpstr>Continenti di provenienza infanzia S. Maria delle Vigne</vt:lpstr>
      <vt:lpstr>Continenti di provenienza infanzia C. Corsico</vt:lpstr>
      <vt:lpstr>Continenti di provenienza primaria Anna Botto</vt:lpstr>
      <vt:lpstr>Continenti di provenienza primaria De Amicis</vt:lpstr>
      <vt:lpstr>Continenti di provenienza secondaria 1° grado G. Robecchi</vt:lpstr>
      <vt:lpstr>Continenti di provenienza tot. I.C.S. di Viale Libertà Vigevano</vt:lpstr>
      <vt:lpstr>I. C. S. di Viale Libertà Vigevano</vt:lpstr>
      <vt:lpstr>I. C. S. di Viale Libertà Vigevano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54</cp:revision>
  <dcterms:created xsi:type="dcterms:W3CDTF">2017-10-09T08:10:46Z</dcterms:created>
  <dcterms:modified xsi:type="dcterms:W3CDTF">2017-10-16T17:00:18Z</dcterms:modified>
</cp:coreProperties>
</file>